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76" r:id="rId3"/>
    <p:sldId id="258" r:id="rId4"/>
    <p:sldId id="260" r:id="rId5"/>
    <p:sldId id="261" r:id="rId6"/>
    <p:sldId id="262" r:id="rId7"/>
    <p:sldId id="285" r:id="rId8"/>
    <p:sldId id="263" r:id="rId9"/>
    <p:sldId id="264" r:id="rId10"/>
    <p:sldId id="265" r:id="rId11"/>
    <p:sldId id="286" r:id="rId12"/>
    <p:sldId id="287" r:id="rId13"/>
    <p:sldId id="288" r:id="rId14"/>
    <p:sldId id="289" r:id="rId15"/>
    <p:sldId id="290" r:id="rId16"/>
    <p:sldId id="291" r:id="rId17"/>
    <p:sldId id="292" r:id="rId18"/>
    <p:sldId id="272" r:id="rId19"/>
    <p:sldId id="284" r:id="rId20"/>
    <p:sldId id="274" r:id="rId21"/>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269F"/>
    <a:srgbClr val="4500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85879" autoAdjust="0"/>
  </p:normalViewPr>
  <p:slideViewPr>
    <p:cSldViewPr snapToGrid="0" snapToObjects="1">
      <p:cViewPr varScale="1">
        <p:scale>
          <a:sx n="114" d="100"/>
          <a:sy n="114" d="100"/>
        </p:scale>
        <p:origin x="11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55EEF8D9-EC56-4F01-BD45-79A6DDDD5937}" type="datetimeFigureOut">
              <a:rPr lang="en-US" smtClean="0"/>
              <a:t>6/21/2017</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6DB253B-D2E7-4DC2-946F-901B0170BF39}" type="slidenum">
              <a:rPr lang="en-US" smtClean="0"/>
              <a:t>‹#›</a:t>
            </a:fld>
            <a:endParaRPr lang="en-US"/>
          </a:p>
        </p:txBody>
      </p:sp>
    </p:spTree>
    <p:extLst>
      <p:ext uri="{BB962C8B-B14F-4D97-AF65-F5344CB8AC3E}">
        <p14:creationId xmlns:p14="http://schemas.microsoft.com/office/powerpoint/2010/main" val="977645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latin typeface="Myriad Pro"/>
              </a:rPr>
              <a:t>Confirmation of quorum – </a:t>
            </a:r>
            <a:r>
              <a:rPr lang="en-US" sz="1600" dirty="0" smtClean="0">
                <a:latin typeface="Myriad Pro"/>
              </a:rPr>
              <a:t>?</a:t>
            </a:r>
            <a:endParaRPr lang="en-US" sz="1600" dirty="0">
              <a:latin typeface="Myriad Pro"/>
            </a:endParaRPr>
          </a:p>
          <a:p>
            <a:endParaRPr lang="en-US" sz="1600" dirty="0">
              <a:latin typeface="Myriad Pro"/>
            </a:endParaRPr>
          </a:p>
          <a:p>
            <a:r>
              <a:rPr lang="en-US" sz="1600" dirty="0" smtClean="0">
                <a:latin typeface="Myriad Pro"/>
              </a:rPr>
              <a:t>Welcome,</a:t>
            </a:r>
            <a:r>
              <a:rPr lang="en-US" sz="1600" baseline="0" dirty="0" smtClean="0">
                <a:latin typeface="Myriad Pro"/>
              </a:rPr>
              <a:t> everyone, to IABC/BC’s 2017 AGM.</a:t>
            </a:r>
            <a:endParaRPr lang="en-US" sz="1600" dirty="0">
              <a:latin typeface="Myriad Pro"/>
            </a:endParaRPr>
          </a:p>
          <a:p>
            <a:endParaRPr lang="en-US" sz="1600" dirty="0">
              <a:latin typeface="Myriad Pro"/>
            </a:endParaRPr>
          </a:p>
          <a:p>
            <a:r>
              <a:rPr lang="en-US" sz="1600" baseline="0" dirty="0" smtClean="0">
                <a:latin typeface="Myriad Pro"/>
              </a:rPr>
              <a:t>Before we begin, </a:t>
            </a:r>
            <a:r>
              <a:rPr lang="en-US" sz="1600" dirty="0" smtClean="0">
                <a:latin typeface="Myriad Pro"/>
              </a:rPr>
              <a:t>I </a:t>
            </a:r>
            <a:r>
              <a:rPr lang="en-US" sz="1600" dirty="0">
                <a:latin typeface="Myriad Pro"/>
              </a:rPr>
              <a:t>would like to </a:t>
            </a:r>
            <a:r>
              <a:rPr lang="en-US" sz="1600" b="1" dirty="0">
                <a:latin typeface="Myriad Pro"/>
              </a:rPr>
              <a:t>invite someone to make a motion to pass the </a:t>
            </a:r>
            <a:r>
              <a:rPr lang="en-US" sz="1600" b="1" dirty="0" smtClean="0">
                <a:latin typeface="Myriad Pro"/>
              </a:rPr>
              <a:t>2016 </a:t>
            </a:r>
            <a:r>
              <a:rPr lang="en-US" sz="1600" b="1" dirty="0">
                <a:latin typeface="Myriad Pro"/>
              </a:rPr>
              <a:t>AGM minutes</a:t>
            </a:r>
            <a:r>
              <a:rPr lang="en-US" sz="1600" dirty="0">
                <a:latin typeface="Myriad Pro"/>
              </a:rPr>
              <a:t>. Seconder? Anyone opposed?</a:t>
            </a:r>
          </a:p>
        </p:txBody>
      </p:sp>
      <p:sp>
        <p:nvSpPr>
          <p:cNvPr id="4" name="Slide Number Placeholder 3"/>
          <p:cNvSpPr>
            <a:spLocks noGrp="1"/>
          </p:cNvSpPr>
          <p:nvPr>
            <p:ph type="sldNum" sz="quarter" idx="10"/>
          </p:nvPr>
        </p:nvSpPr>
        <p:spPr/>
        <p:txBody>
          <a:bodyPr/>
          <a:lstStyle/>
          <a:p>
            <a:fld id="{E6DB253B-D2E7-4DC2-946F-901B0170BF39}" type="slidenum">
              <a:rPr lang="en-US" smtClean="0"/>
              <a:t>1</a:t>
            </a:fld>
            <a:endParaRPr lang="en-US"/>
          </a:p>
        </p:txBody>
      </p:sp>
    </p:spTree>
    <p:extLst>
      <p:ext uri="{BB962C8B-B14F-4D97-AF65-F5344CB8AC3E}">
        <p14:creationId xmlns:p14="http://schemas.microsoft.com/office/powerpoint/2010/main" val="6760903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The </a:t>
            </a:r>
            <a:r>
              <a:rPr lang="en-US" sz="1600" dirty="0" smtClean="0"/>
              <a:t>2016/17 </a:t>
            </a:r>
            <a:r>
              <a:rPr lang="en-US" sz="1600" dirty="0"/>
              <a:t>IABC/BC year was </a:t>
            </a:r>
            <a:r>
              <a:rPr lang="en-US" sz="1600" dirty="0" smtClean="0"/>
              <a:t>a</a:t>
            </a:r>
            <a:r>
              <a:rPr lang="en-US" sz="1600" baseline="0" dirty="0" smtClean="0"/>
              <a:t> </a:t>
            </a:r>
            <a:r>
              <a:rPr lang="en-US" sz="1600" b="1" dirty="0" smtClean="0"/>
              <a:t>true </a:t>
            </a:r>
            <a:r>
              <a:rPr lang="en-US" sz="1600" b="1" dirty="0"/>
              <a:t>team effort </a:t>
            </a:r>
            <a:r>
              <a:rPr lang="en-US" sz="1600" dirty="0"/>
              <a:t>– I’d like everyone on this year’s board to please </a:t>
            </a:r>
            <a:r>
              <a:rPr lang="en-US" sz="1600" b="1" dirty="0"/>
              <a:t>stand up!</a:t>
            </a:r>
          </a:p>
          <a:p>
            <a:endParaRPr lang="en-US" sz="1600" dirty="0"/>
          </a:p>
          <a:p>
            <a:r>
              <a:rPr lang="en-US" sz="1600" dirty="0"/>
              <a:t>Together we accomplished a lot, and I believe the </a:t>
            </a:r>
            <a:r>
              <a:rPr lang="en-US" sz="1600" dirty="0" smtClean="0"/>
              <a:t>2017/18 </a:t>
            </a:r>
            <a:r>
              <a:rPr lang="en-US" sz="1600" dirty="0"/>
              <a:t>board is </a:t>
            </a:r>
            <a:r>
              <a:rPr lang="en-US" sz="1600" dirty="0" smtClean="0"/>
              <a:t>off</a:t>
            </a:r>
            <a:r>
              <a:rPr lang="en-US" sz="1600" baseline="0" dirty="0" smtClean="0"/>
              <a:t> to a successful start</a:t>
            </a:r>
            <a:r>
              <a:rPr lang="en-US" sz="1600" dirty="0" smtClean="0"/>
              <a:t> due</a:t>
            </a:r>
            <a:r>
              <a:rPr lang="en-US" sz="1600" baseline="0" dirty="0" smtClean="0"/>
              <a:t> in large part to your commitment, </a:t>
            </a:r>
            <a:r>
              <a:rPr lang="en-US" sz="1600" dirty="0" smtClean="0"/>
              <a:t>creativity</a:t>
            </a:r>
            <a:r>
              <a:rPr lang="en-US" sz="1600" dirty="0"/>
              <a:t>, dedication, and hard work. </a:t>
            </a:r>
          </a:p>
          <a:p>
            <a:endParaRPr lang="en-US" sz="1600" dirty="0"/>
          </a:p>
          <a:p>
            <a:r>
              <a:rPr lang="en-US" sz="1600" dirty="0"/>
              <a:t>I am so proud of </a:t>
            </a:r>
            <a:r>
              <a:rPr lang="en-US" sz="1600" dirty="0" smtClean="0"/>
              <a:t>each</a:t>
            </a:r>
            <a:r>
              <a:rPr lang="en-US" sz="1600" baseline="0" dirty="0" smtClean="0"/>
              <a:t> and every one of you</a:t>
            </a:r>
            <a:r>
              <a:rPr lang="en-US" sz="1600" dirty="0" smtClean="0"/>
              <a:t>, </a:t>
            </a:r>
            <a:r>
              <a:rPr lang="en-US" sz="1600" dirty="0"/>
              <a:t>and it’s hard to find words that fully express the immense gratitude I feel for all you have done for IABC/BC, our volunteers, and our members. Thank </a:t>
            </a:r>
            <a:r>
              <a:rPr lang="en-US" sz="1600" dirty="0" smtClean="0"/>
              <a:t>you</a:t>
            </a:r>
            <a:r>
              <a:rPr lang="en-US" sz="1600" baseline="0" dirty="0" smtClean="0"/>
              <a:t> all.</a:t>
            </a:r>
            <a:endParaRPr lang="en-US" sz="1600" dirty="0"/>
          </a:p>
          <a:p>
            <a:endParaRPr lang="en-US" sz="1600" dirty="0"/>
          </a:p>
          <a:p>
            <a:endParaRPr lang="en-US" sz="1600" dirty="0"/>
          </a:p>
          <a:p>
            <a:endParaRPr lang="en-US" sz="1600" dirty="0"/>
          </a:p>
          <a:p>
            <a:r>
              <a:rPr lang="en-US" sz="1600" b="1" dirty="0"/>
              <a:t>Now, I’d like to invite John Almond up to provide us with the Treasurer’s Report…</a:t>
            </a:r>
          </a:p>
          <a:p>
            <a:endParaRPr lang="en-US" sz="1600" dirty="0"/>
          </a:p>
          <a:p>
            <a:endParaRPr lang="en-US" sz="1600" dirty="0"/>
          </a:p>
        </p:txBody>
      </p:sp>
      <p:sp>
        <p:nvSpPr>
          <p:cNvPr id="4" name="Slide Number Placeholder 3"/>
          <p:cNvSpPr>
            <a:spLocks noGrp="1"/>
          </p:cNvSpPr>
          <p:nvPr>
            <p:ph type="sldNum" sz="quarter" idx="10"/>
          </p:nvPr>
        </p:nvSpPr>
        <p:spPr/>
        <p:txBody>
          <a:bodyPr/>
          <a:lstStyle/>
          <a:p>
            <a:fld id="{08DE7F71-A660-4A43-8429-CE5188746474}" type="slidenum">
              <a:rPr lang="en-US" smtClean="0"/>
              <a:pPr/>
              <a:t>10</a:t>
            </a:fld>
            <a:endParaRPr lang="en-US"/>
          </a:p>
        </p:txBody>
      </p:sp>
    </p:spTree>
    <p:extLst>
      <p:ext uri="{BB962C8B-B14F-4D97-AF65-F5344CB8AC3E}">
        <p14:creationId xmlns:p14="http://schemas.microsoft.com/office/powerpoint/2010/main" val="3370600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04AA1C-8C0F-4E93-8E43-1DFB2884EF02}" type="slidenum">
              <a:rPr lang="en-US" smtClean="0"/>
              <a:pPr/>
              <a:t>12</a:t>
            </a:fld>
            <a:endParaRPr lang="en-US"/>
          </a:p>
        </p:txBody>
      </p:sp>
    </p:spTree>
    <p:extLst>
      <p:ext uri="{BB962C8B-B14F-4D97-AF65-F5344CB8AC3E}">
        <p14:creationId xmlns:p14="http://schemas.microsoft.com/office/powerpoint/2010/main" val="1281591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DE7F71-A660-4A43-8429-CE5188746474}" type="slidenum">
              <a:rPr lang="en-US" smtClean="0"/>
              <a:pPr/>
              <a:t>15</a:t>
            </a:fld>
            <a:endParaRPr lang="en-US"/>
          </a:p>
        </p:txBody>
      </p:sp>
    </p:spTree>
    <p:extLst>
      <p:ext uri="{BB962C8B-B14F-4D97-AF65-F5344CB8AC3E}">
        <p14:creationId xmlns:p14="http://schemas.microsoft.com/office/powerpoint/2010/main" val="16735243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a:t>
            </a:r>
            <a:r>
              <a:rPr lang="en-US" baseline="0" dirty="0" smtClean="0"/>
              <a:t> will all have a copy of the 2015/16 financials in the AGM package that was left on your.</a:t>
            </a:r>
          </a:p>
          <a:p>
            <a:endParaRPr lang="en-US" baseline="0" dirty="0" smtClean="0"/>
          </a:p>
          <a:p>
            <a:r>
              <a:rPr lang="en-US" baseline="0" dirty="0" smtClean="0"/>
              <a:t>Can I have a vote to pass the 2015/16 financials? Seconder?</a:t>
            </a:r>
          </a:p>
          <a:p>
            <a:endParaRPr lang="en-US" baseline="0" dirty="0" smtClean="0"/>
          </a:p>
          <a:p>
            <a:r>
              <a:rPr lang="en-US" baseline="0" dirty="0" err="1" smtClean="0"/>
              <a:t>Gfreat</a:t>
            </a:r>
            <a:r>
              <a:rPr lang="en-US" baseline="0" dirty="0" smtClean="0"/>
              <a:t>. Now, you will also see an update to our board’s bylaws. Do I have a motion to pass the updated bylaws? Seconder?</a:t>
            </a:r>
          </a:p>
          <a:p>
            <a:endParaRPr lang="en-US" baseline="0" dirty="0" smtClean="0"/>
          </a:p>
          <a:p>
            <a:r>
              <a:rPr lang="en-US" baseline="0" dirty="0" smtClean="0"/>
              <a:t>Thank you.</a:t>
            </a:r>
            <a:endParaRPr lang="en-US" dirty="0"/>
          </a:p>
        </p:txBody>
      </p:sp>
      <p:sp>
        <p:nvSpPr>
          <p:cNvPr id="4" name="Slide Number Placeholder 3"/>
          <p:cNvSpPr>
            <a:spLocks noGrp="1"/>
          </p:cNvSpPr>
          <p:nvPr>
            <p:ph type="sldNum" sz="quarter" idx="10"/>
          </p:nvPr>
        </p:nvSpPr>
        <p:spPr/>
        <p:txBody>
          <a:bodyPr/>
          <a:lstStyle/>
          <a:p>
            <a:fld id="{08DE7F71-A660-4A43-8429-CE5188746474}" type="slidenum">
              <a:rPr lang="en-US" smtClean="0"/>
              <a:pPr/>
              <a:t>16</a:t>
            </a:fld>
            <a:endParaRPr lang="en-US"/>
          </a:p>
        </p:txBody>
      </p:sp>
    </p:spTree>
    <p:extLst>
      <p:ext uri="{BB962C8B-B14F-4D97-AF65-F5344CB8AC3E}">
        <p14:creationId xmlns:p14="http://schemas.microsoft.com/office/powerpoint/2010/main" val="2393040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going to ask</a:t>
            </a:r>
            <a:r>
              <a:rPr lang="en-US" baseline="0" dirty="0" smtClean="0"/>
              <a:t> members of the executive team: John Almond, Catherine Pitman and Jeanette LeBlanc join me on stage for any questions. </a:t>
            </a:r>
            <a:endParaRPr lang="en-US" dirty="0"/>
          </a:p>
        </p:txBody>
      </p:sp>
      <p:sp>
        <p:nvSpPr>
          <p:cNvPr id="4" name="Slide Number Placeholder 3"/>
          <p:cNvSpPr>
            <a:spLocks noGrp="1"/>
          </p:cNvSpPr>
          <p:nvPr>
            <p:ph type="sldNum" sz="quarter" idx="10"/>
          </p:nvPr>
        </p:nvSpPr>
        <p:spPr/>
        <p:txBody>
          <a:bodyPr/>
          <a:lstStyle/>
          <a:p>
            <a:fld id="{08DE7F71-A660-4A43-8429-CE5188746474}" type="slidenum">
              <a:rPr lang="en-US" smtClean="0"/>
              <a:pPr/>
              <a:t>17</a:t>
            </a:fld>
            <a:endParaRPr lang="en-US"/>
          </a:p>
        </p:txBody>
      </p:sp>
    </p:spTree>
    <p:extLst>
      <p:ext uri="{BB962C8B-B14F-4D97-AF65-F5344CB8AC3E}">
        <p14:creationId xmlns:p14="http://schemas.microsoft.com/office/powerpoint/2010/main" val="32688512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sz="1600" dirty="0"/>
              <a:t>Next up is our vote on the board of directors slate for </a:t>
            </a:r>
            <a:r>
              <a:rPr lang="en-US" sz="1600" dirty="0" smtClean="0"/>
              <a:t>2017/18. </a:t>
            </a:r>
            <a:r>
              <a:rPr lang="en-US" sz="1600" dirty="0"/>
              <a:t>I’d like to ask for a motion to approve the slate. Seconder? Anyone opposed?</a:t>
            </a:r>
          </a:p>
          <a:p>
            <a:pPr defTabSz="933237">
              <a:defRPr/>
            </a:pPr>
            <a:endParaRPr lang="en-US" sz="1600" dirty="0"/>
          </a:p>
          <a:p>
            <a:pPr defTabSz="933237">
              <a:defRPr/>
            </a:pPr>
            <a:endParaRPr lang="en-US" sz="1600" dirty="0"/>
          </a:p>
          <a:p>
            <a:pPr defTabSz="933237">
              <a:defRPr/>
            </a:pPr>
            <a:r>
              <a:rPr lang="en-US" sz="1600" dirty="0"/>
              <a:t>Now I’d like to invite </a:t>
            </a:r>
            <a:r>
              <a:rPr lang="en-US" sz="1600" dirty="0" smtClean="0"/>
              <a:t>Jeanette</a:t>
            </a:r>
            <a:r>
              <a:rPr lang="en-US" sz="1600" baseline="0" dirty="0" smtClean="0"/>
              <a:t> LeBlanc</a:t>
            </a:r>
            <a:r>
              <a:rPr lang="en-US" sz="1600" dirty="0" smtClean="0"/>
              <a:t>, </a:t>
            </a:r>
            <a:r>
              <a:rPr lang="en-US" sz="1600" dirty="0"/>
              <a:t>IABC/BC’s new president, to say a few words.</a:t>
            </a:r>
          </a:p>
          <a:p>
            <a:endParaRPr lang="en-US" dirty="0"/>
          </a:p>
        </p:txBody>
      </p:sp>
      <p:sp>
        <p:nvSpPr>
          <p:cNvPr id="4" name="Slide Number Placeholder 3"/>
          <p:cNvSpPr>
            <a:spLocks noGrp="1"/>
          </p:cNvSpPr>
          <p:nvPr>
            <p:ph type="sldNum" sz="quarter" idx="10"/>
          </p:nvPr>
        </p:nvSpPr>
        <p:spPr/>
        <p:txBody>
          <a:bodyPr/>
          <a:lstStyle/>
          <a:p>
            <a:fld id="{E6DB253B-D2E7-4DC2-946F-901B0170BF39}" type="slidenum">
              <a:rPr lang="en-US" smtClean="0"/>
              <a:t>18</a:t>
            </a:fld>
            <a:endParaRPr lang="en-US"/>
          </a:p>
        </p:txBody>
      </p:sp>
    </p:spTree>
    <p:extLst>
      <p:ext uri="{BB962C8B-B14F-4D97-AF65-F5344CB8AC3E}">
        <p14:creationId xmlns:p14="http://schemas.microsoft.com/office/powerpoint/2010/main" val="607108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I’d like to invite</a:t>
            </a:r>
            <a:r>
              <a:rPr lang="en-US" baseline="0" dirty="0" smtClean="0"/>
              <a:t> Jeanette LeBlanc, our incoming president, to say a few remarks.</a:t>
            </a:r>
            <a:endParaRPr lang="en-US" dirty="0"/>
          </a:p>
        </p:txBody>
      </p:sp>
      <p:sp>
        <p:nvSpPr>
          <p:cNvPr id="4" name="Slide Number Placeholder 3"/>
          <p:cNvSpPr>
            <a:spLocks noGrp="1"/>
          </p:cNvSpPr>
          <p:nvPr>
            <p:ph type="sldNum" sz="quarter" idx="10"/>
          </p:nvPr>
        </p:nvSpPr>
        <p:spPr/>
        <p:txBody>
          <a:bodyPr/>
          <a:lstStyle/>
          <a:p>
            <a:fld id="{E6DB253B-D2E7-4DC2-946F-901B0170BF39}" type="slidenum">
              <a:rPr lang="en-US" smtClean="0"/>
              <a:t>19</a:t>
            </a:fld>
            <a:endParaRPr lang="en-US"/>
          </a:p>
        </p:txBody>
      </p:sp>
    </p:spTree>
    <p:extLst>
      <p:ext uri="{BB962C8B-B14F-4D97-AF65-F5344CB8AC3E}">
        <p14:creationId xmlns:p14="http://schemas.microsoft.com/office/powerpoint/2010/main" val="32039839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Thanks so much for coming everyone, and we’ll see you on the other side at the Wave Awards!</a:t>
            </a:r>
          </a:p>
        </p:txBody>
      </p:sp>
      <p:sp>
        <p:nvSpPr>
          <p:cNvPr id="4" name="Slide Number Placeholder 3"/>
          <p:cNvSpPr>
            <a:spLocks noGrp="1"/>
          </p:cNvSpPr>
          <p:nvPr>
            <p:ph type="sldNum" sz="quarter" idx="10"/>
          </p:nvPr>
        </p:nvSpPr>
        <p:spPr/>
        <p:txBody>
          <a:bodyPr/>
          <a:lstStyle/>
          <a:p>
            <a:fld id="{E6DB253B-D2E7-4DC2-946F-901B0170BF39}" type="slidenum">
              <a:rPr lang="en-US" smtClean="0"/>
              <a:t>20</a:t>
            </a:fld>
            <a:endParaRPr lang="en-US"/>
          </a:p>
        </p:txBody>
      </p:sp>
    </p:spTree>
    <p:extLst>
      <p:ext uri="{BB962C8B-B14F-4D97-AF65-F5344CB8AC3E}">
        <p14:creationId xmlns:p14="http://schemas.microsoft.com/office/powerpoint/2010/main" val="1331641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sz="1600" dirty="0" smtClean="0"/>
              <a:t>Though</a:t>
            </a:r>
            <a:r>
              <a:rPr lang="en-US" sz="1600" baseline="0" dirty="0" smtClean="0"/>
              <a:t> the 2016/17 IABC year came with its challenges, the key message to take away is </a:t>
            </a:r>
            <a:r>
              <a:rPr lang="en-US" sz="1600" baseline="0" dirty="0" err="1" smtClean="0"/>
              <a:t>is</a:t>
            </a:r>
            <a:r>
              <a:rPr lang="en-US" sz="1600" baseline="0" dirty="0" smtClean="0"/>
              <a:t> </a:t>
            </a:r>
            <a:r>
              <a:rPr lang="en-US" sz="1600" b="1" baseline="0" dirty="0" smtClean="0"/>
              <a:t>that we did a great job on the things we can control</a:t>
            </a:r>
            <a:r>
              <a:rPr lang="en-US" sz="1600" baseline="0" dirty="0" smtClean="0"/>
              <a:t>. </a:t>
            </a:r>
          </a:p>
          <a:p>
            <a:pPr defTabSz="933237">
              <a:defRPr/>
            </a:pPr>
            <a:endParaRPr lang="en-US" sz="1600" dirty="0"/>
          </a:p>
          <a:p>
            <a:pPr defTabSz="933237">
              <a:defRPr/>
            </a:pPr>
            <a:r>
              <a:rPr lang="en-US" sz="1600" dirty="0" smtClean="0"/>
              <a:t>We continued</a:t>
            </a:r>
            <a:r>
              <a:rPr lang="en-US" sz="1600" baseline="0" dirty="0" smtClean="0"/>
              <a:t> building on our 15-18 strategic plan, which set a foundation for development, but we also knew that we may have to be flexible to the changing landscape, specifically acknowledging the ways in which people network, seek out opportunities for professional development as well as how their attitudes and expectations evolve. </a:t>
            </a:r>
            <a:endParaRPr lang="en-US" sz="1600" baseline="0" dirty="0"/>
          </a:p>
          <a:p>
            <a:pPr defTabSz="933237">
              <a:defRPr/>
            </a:pPr>
            <a:endParaRPr lang="en-US" sz="1600" baseline="0" dirty="0"/>
          </a:p>
          <a:p>
            <a:pPr defTabSz="933237">
              <a:defRPr/>
            </a:pPr>
            <a:r>
              <a:rPr lang="en-US" sz="1600" dirty="0" smtClean="0"/>
              <a:t>This</a:t>
            </a:r>
            <a:r>
              <a:rPr lang="en-US" sz="1600" baseline="0" dirty="0" smtClean="0"/>
              <a:t> environment</a:t>
            </a:r>
            <a:r>
              <a:rPr lang="en-US" sz="1600" dirty="0" smtClean="0"/>
              <a:t> </a:t>
            </a:r>
            <a:r>
              <a:rPr lang="en-US" sz="1600" dirty="0"/>
              <a:t>shift has impacted </a:t>
            </a:r>
            <a:r>
              <a:rPr lang="en-US" sz="1600" b="1" dirty="0"/>
              <a:t>not only our chapter</a:t>
            </a:r>
            <a:r>
              <a:rPr lang="en-US" sz="1600" dirty="0"/>
              <a:t>, but most IABC </a:t>
            </a:r>
            <a:r>
              <a:rPr lang="en-US" sz="1600" dirty="0" smtClean="0"/>
              <a:t>chapters, </a:t>
            </a:r>
            <a:r>
              <a:rPr lang="en-US" sz="1600" dirty="0"/>
              <a:t>as well as member-based associations globally. </a:t>
            </a:r>
            <a:r>
              <a:rPr lang="en-US" sz="1600" b="1" dirty="0"/>
              <a:t>The question we considered was how do we </a:t>
            </a:r>
            <a:r>
              <a:rPr lang="en-US" sz="1600" b="1" dirty="0" smtClean="0"/>
              <a:t>reinforce</a:t>
            </a:r>
            <a:r>
              <a:rPr lang="en-US" sz="1600" b="1" baseline="0" dirty="0" smtClean="0"/>
              <a:t> our value proposition and </a:t>
            </a:r>
            <a:r>
              <a:rPr lang="en-US" sz="1600" b="1" dirty="0" smtClean="0"/>
              <a:t>stay </a:t>
            </a:r>
            <a:r>
              <a:rPr lang="en-US" sz="1600" b="1" dirty="0"/>
              <a:t>relevant in this shifting and often unpredictable landscape?</a:t>
            </a:r>
          </a:p>
          <a:p>
            <a:endParaRPr lang="en-US" dirty="0"/>
          </a:p>
        </p:txBody>
      </p:sp>
      <p:sp>
        <p:nvSpPr>
          <p:cNvPr id="4" name="Slide Number Placeholder 3"/>
          <p:cNvSpPr>
            <a:spLocks noGrp="1"/>
          </p:cNvSpPr>
          <p:nvPr>
            <p:ph type="sldNum" sz="quarter" idx="10"/>
          </p:nvPr>
        </p:nvSpPr>
        <p:spPr/>
        <p:txBody>
          <a:bodyPr/>
          <a:lstStyle/>
          <a:p>
            <a:fld id="{E6DB253B-D2E7-4DC2-946F-901B0170BF39}" type="slidenum">
              <a:rPr lang="en-US" smtClean="0"/>
              <a:t>2</a:t>
            </a:fld>
            <a:endParaRPr lang="en-US"/>
          </a:p>
        </p:txBody>
      </p:sp>
    </p:spTree>
    <p:extLst>
      <p:ext uri="{BB962C8B-B14F-4D97-AF65-F5344CB8AC3E}">
        <p14:creationId xmlns:p14="http://schemas.microsoft.com/office/powerpoint/2010/main" val="3440900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The 2015-18 strategic plan helped set</a:t>
            </a:r>
            <a:r>
              <a:rPr lang="en-US" sz="1600" baseline="0" dirty="0" smtClean="0"/>
              <a:t> a foundation that would allow us to get back to basics and ensure we focused on the things that would ultimately bring most value and meaning for our members. </a:t>
            </a:r>
            <a:r>
              <a:rPr lang="en-US" sz="1600" dirty="0" smtClean="0"/>
              <a:t>With </a:t>
            </a:r>
            <a:r>
              <a:rPr lang="en-US" sz="1600" dirty="0"/>
              <a:t>this in mind, starting last year we really wanted to </a:t>
            </a:r>
            <a:r>
              <a:rPr lang="en-US" sz="1600" b="1" dirty="0"/>
              <a:t>get back to basics and ensure that </a:t>
            </a:r>
            <a:r>
              <a:rPr lang="en-US" sz="1600" b="1" dirty="0" smtClean="0"/>
              <a:t>we </a:t>
            </a:r>
            <a:r>
              <a:rPr lang="en-US" sz="1600" b="1" dirty="0"/>
              <a:t>focused on the right </a:t>
            </a:r>
            <a:r>
              <a:rPr lang="en-US" sz="1600" b="1" dirty="0" smtClean="0"/>
              <a:t>things.</a:t>
            </a:r>
            <a:endParaRPr lang="en-US" sz="1600" b="1" dirty="0"/>
          </a:p>
          <a:p>
            <a:endParaRPr lang="en-US" sz="1600" b="1" dirty="0" smtClean="0"/>
          </a:p>
          <a:p>
            <a:r>
              <a:rPr lang="en-US" sz="1600" b="1" dirty="0" smtClean="0"/>
              <a:t>Our</a:t>
            </a:r>
            <a:r>
              <a:rPr lang="en-US" sz="1600" b="1" baseline="0" dirty="0" smtClean="0"/>
              <a:t> chapter</a:t>
            </a:r>
            <a:r>
              <a:rPr lang="en-US" sz="1600" b="1" dirty="0" smtClean="0"/>
              <a:t> begins and ends with our people.</a:t>
            </a:r>
            <a:r>
              <a:rPr lang="en-US" sz="1600" b="1" baseline="0" dirty="0" smtClean="0"/>
              <a:t> </a:t>
            </a:r>
            <a:r>
              <a:rPr lang="en-US" sz="1600" b="0" baseline="0" dirty="0" smtClean="0"/>
              <a:t>This year, in addition to creating value-driven offerings for our members, we put a real emphasis on creating meaningful experiences for our volunteers, through open dialogue, identifying the roles that would best suit their experience and ensuring they had multi channels of support throughout the scope of their volunteer term. </a:t>
            </a:r>
            <a:r>
              <a:rPr lang="en-US" sz="1600" b="1" dirty="0" smtClean="0"/>
              <a:t>Our </a:t>
            </a:r>
            <a:r>
              <a:rPr lang="en-US" sz="1600" b="1" dirty="0"/>
              <a:t>primary </a:t>
            </a:r>
            <a:r>
              <a:rPr lang="en-US" sz="1600" b="1" dirty="0" smtClean="0"/>
              <a:t>focus was </a:t>
            </a:r>
            <a:r>
              <a:rPr lang="en-US" sz="1600" b="0" dirty="0" smtClean="0"/>
              <a:t>: </a:t>
            </a:r>
            <a:r>
              <a:rPr lang="en-US" sz="1600" b="0" dirty="0"/>
              <a:t>Providing value and fulfilling experiences for our volunteers and members, as well as others in the broader local business community, including communications professionals, sponsors, and partners. </a:t>
            </a:r>
          </a:p>
          <a:p>
            <a:endParaRPr lang="en-US" sz="1600" dirty="0"/>
          </a:p>
          <a:p>
            <a:r>
              <a:rPr lang="en-US" sz="1600" b="1" dirty="0" smtClean="0"/>
              <a:t>The</a:t>
            </a:r>
            <a:r>
              <a:rPr lang="en-US" sz="1600" b="1" baseline="0" dirty="0" smtClean="0"/>
              <a:t> salient truth is this: </a:t>
            </a:r>
            <a:r>
              <a:rPr lang="en-US" sz="1600" b="1" dirty="0" smtClean="0"/>
              <a:t>IABC/BC </a:t>
            </a:r>
            <a:r>
              <a:rPr lang="en-US" sz="1600" b="1" dirty="0"/>
              <a:t>wouldn’t be able to do what we do without our volunteers or our members. </a:t>
            </a:r>
            <a:r>
              <a:rPr lang="en-US" sz="1600" dirty="0"/>
              <a:t>We </a:t>
            </a:r>
            <a:r>
              <a:rPr lang="en-US" sz="1600" dirty="0" smtClean="0"/>
              <a:t>recognize</a:t>
            </a:r>
            <a:r>
              <a:rPr lang="en-US" sz="1600" baseline="0" dirty="0" smtClean="0"/>
              <a:t> that </a:t>
            </a:r>
            <a:r>
              <a:rPr lang="en-US" sz="1600" b="1" dirty="0" smtClean="0"/>
              <a:t>we </a:t>
            </a:r>
            <a:r>
              <a:rPr lang="en-US" sz="1600" b="1" dirty="0"/>
              <a:t>are here because of our members </a:t>
            </a:r>
            <a:r>
              <a:rPr lang="en-US" sz="1600" dirty="0"/>
              <a:t>and everything we do needs to ultimately contribute to the member experience. Finally, we also recognize how critical our sponsors are to our organization, as well as those in the local business and communications community.</a:t>
            </a:r>
          </a:p>
          <a:p>
            <a:endParaRPr lang="en-US" sz="1600" dirty="0" smtClean="0"/>
          </a:p>
          <a:p>
            <a:r>
              <a:rPr lang="en-US" sz="1600" b="1" dirty="0" smtClean="0"/>
              <a:t>Being a</a:t>
            </a:r>
            <a:r>
              <a:rPr lang="en-US" sz="1600" b="1" baseline="0" dirty="0" smtClean="0"/>
              <a:t> leader and innovator in the industry </a:t>
            </a:r>
            <a:r>
              <a:rPr lang="en-US" sz="1600" baseline="0" dirty="0" smtClean="0"/>
              <a:t>meant demonstrating excellence across all touch points of the organization. We recognize that our members have choices, so we have a responsibility to uphold professional standards that meet our members’ needs and expectations. This includes investing in professional development and leadership training for all of our board members, partnering with industry associations to encourage knowledge sharing and transfer, and leveraging content from International so that our members have access to the world-class speakers, case studies and training opportunities.</a:t>
            </a:r>
            <a:endParaRPr lang="en-US" sz="1600" dirty="0"/>
          </a:p>
          <a:p>
            <a:endParaRPr lang="en-US" sz="1600" b="1" dirty="0" smtClean="0"/>
          </a:p>
          <a:p>
            <a:r>
              <a:rPr lang="en-US" sz="1600" b="1" dirty="0" smtClean="0"/>
              <a:t>Finally</a:t>
            </a:r>
            <a:r>
              <a:rPr lang="en-US" sz="1600" b="1" baseline="0" dirty="0" smtClean="0"/>
              <a:t>, we continue to </a:t>
            </a:r>
            <a:r>
              <a:rPr lang="en-US" sz="1600" b="1" dirty="0" smtClean="0"/>
              <a:t>focus on</a:t>
            </a:r>
            <a:r>
              <a:rPr lang="en-US" sz="1600" b="1" baseline="0" dirty="0" smtClean="0"/>
              <a:t> </a:t>
            </a:r>
            <a:r>
              <a:rPr lang="en-US" sz="1600" b="1" dirty="0" smtClean="0"/>
              <a:t>operational </a:t>
            </a:r>
            <a:r>
              <a:rPr lang="en-US" sz="1600" b="1" dirty="0"/>
              <a:t>effectiveness</a:t>
            </a:r>
            <a:r>
              <a:rPr lang="en-US" sz="1600" dirty="0"/>
              <a:t>. </a:t>
            </a:r>
            <a:r>
              <a:rPr lang="en-US" sz="1600" dirty="0" smtClean="0"/>
              <a:t>We</a:t>
            </a:r>
            <a:r>
              <a:rPr lang="en-US" sz="1600" baseline="0" dirty="0" smtClean="0"/>
              <a:t> continue to </a:t>
            </a:r>
            <a:r>
              <a:rPr lang="en-US" sz="1600" dirty="0" smtClean="0"/>
              <a:t>look </a:t>
            </a:r>
            <a:r>
              <a:rPr lang="en-US" sz="1600" dirty="0"/>
              <a:t>at ways to ensure we have the business infrastructure, systems, and technology in place to be effective and efficient now and into the future. In terms of finances, the streams that generated considerable revenue for the chapter in the past are no longer providing the same revenue levels consistently. So, we’ve continued to focus on ways to keep expenses contained while finding different ways to generate revenue so that we can continue to operate sustainably..</a:t>
            </a:r>
          </a:p>
          <a:p>
            <a:endParaRPr lang="en-US" sz="1600" dirty="0"/>
          </a:p>
          <a:p>
            <a:r>
              <a:rPr lang="en-US" sz="1400" b="1" dirty="0" smtClean="0"/>
              <a:t>So,</a:t>
            </a:r>
            <a:r>
              <a:rPr lang="en-US" sz="1400" b="1" baseline="0" dirty="0" smtClean="0"/>
              <a:t> with these key focus areas in mind, what were our goals?</a:t>
            </a:r>
            <a:endParaRPr lang="en-US" sz="1400" b="1" dirty="0"/>
          </a:p>
          <a:p>
            <a:endParaRPr lang="en-US" sz="1400" dirty="0"/>
          </a:p>
        </p:txBody>
      </p:sp>
      <p:sp>
        <p:nvSpPr>
          <p:cNvPr id="4" name="Slide Number Placeholder 3"/>
          <p:cNvSpPr>
            <a:spLocks noGrp="1"/>
          </p:cNvSpPr>
          <p:nvPr>
            <p:ph type="sldNum" sz="quarter" idx="10"/>
          </p:nvPr>
        </p:nvSpPr>
        <p:spPr/>
        <p:txBody>
          <a:bodyPr/>
          <a:lstStyle/>
          <a:p>
            <a:fld id="{08DE7F71-A660-4A43-8429-CE5188746474}" type="slidenum">
              <a:rPr lang="en-US" smtClean="0"/>
              <a:pPr/>
              <a:t>3</a:t>
            </a:fld>
            <a:endParaRPr lang="en-US"/>
          </a:p>
        </p:txBody>
      </p:sp>
    </p:spTree>
    <p:extLst>
      <p:ext uri="{BB962C8B-B14F-4D97-AF65-F5344CB8AC3E}">
        <p14:creationId xmlns:p14="http://schemas.microsoft.com/office/powerpoint/2010/main" val="4222350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The</a:t>
            </a:r>
            <a:r>
              <a:rPr lang="en-US" sz="1600" baseline="0" dirty="0" smtClean="0"/>
              <a:t> 2015-18 Strategic Plan outlined three main goals that would take us into 2017/18. Let’s take a few moments to review these.</a:t>
            </a:r>
          </a:p>
          <a:p>
            <a:endParaRPr lang="en-US" sz="1600" baseline="0" dirty="0" smtClean="0"/>
          </a:p>
          <a:p>
            <a:r>
              <a:rPr lang="en-US" sz="1600" dirty="0" smtClean="0"/>
              <a:t>The </a:t>
            </a:r>
            <a:r>
              <a:rPr lang="en-US" sz="1600" b="1" dirty="0"/>
              <a:t>first goal</a:t>
            </a:r>
            <a:r>
              <a:rPr lang="en-US" sz="1600" dirty="0" smtClean="0"/>
              <a:t>, which is</a:t>
            </a:r>
            <a:r>
              <a:rPr lang="en-US" sz="1600" baseline="0" dirty="0" smtClean="0"/>
              <a:t> to</a:t>
            </a:r>
            <a:r>
              <a:rPr lang="en-US" sz="1600" dirty="0" smtClean="0"/>
              <a:t> </a:t>
            </a:r>
            <a:r>
              <a:rPr lang="en-US" sz="1600" dirty="0"/>
              <a:t>engage 20% of the chapter’s membership in volunteering is a </a:t>
            </a:r>
            <a:r>
              <a:rPr lang="en-US" sz="1600" b="1" dirty="0"/>
              <a:t>growth </a:t>
            </a:r>
            <a:r>
              <a:rPr lang="en-US" sz="1600" b="1" dirty="0" smtClean="0"/>
              <a:t>goal.</a:t>
            </a:r>
          </a:p>
          <a:p>
            <a:endParaRPr lang="en-US" sz="1600" dirty="0"/>
          </a:p>
          <a:p>
            <a:r>
              <a:rPr lang="en-US" sz="1600" dirty="0"/>
              <a:t>The </a:t>
            </a:r>
            <a:r>
              <a:rPr lang="en-US" sz="1600" b="1" dirty="0"/>
              <a:t>other two goals</a:t>
            </a:r>
            <a:r>
              <a:rPr lang="en-US" sz="1600" dirty="0"/>
              <a:t>, sustain </a:t>
            </a:r>
            <a:r>
              <a:rPr lang="en-US" sz="1600" dirty="0" smtClean="0"/>
              <a:t>our current membership level (430 members</a:t>
            </a:r>
            <a:r>
              <a:rPr lang="en-US" sz="1600" baseline="0" dirty="0" smtClean="0"/>
              <a:t> as of June 2016)</a:t>
            </a:r>
            <a:r>
              <a:rPr lang="en-US" sz="1600" dirty="0" smtClean="0"/>
              <a:t> and </a:t>
            </a:r>
            <a:r>
              <a:rPr lang="en-US" sz="1600" dirty="0"/>
              <a:t>sustain operational effectiveness by increasing revenue marginally while maintaining expense levels are about </a:t>
            </a:r>
            <a:r>
              <a:rPr lang="en-US" sz="1600" b="1" dirty="0"/>
              <a:t>sustainment</a:t>
            </a:r>
            <a:r>
              <a:rPr lang="en-US" sz="1600" dirty="0"/>
              <a:t>. </a:t>
            </a:r>
          </a:p>
          <a:p>
            <a:endParaRPr lang="en-US" sz="1600" dirty="0"/>
          </a:p>
          <a:p>
            <a:r>
              <a:rPr lang="en-US" sz="1600" dirty="0"/>
              <a:t>The reason we took this approach to our goal setting was we </a:t>
            </a:r>
            <a:r>
              <a:rPr lang="en-US" sz="1600" b="1" dirty="0"/>
              <a:t>needed to be realistic given the membership trends and, in turn, our revenue levels in recent years</a:t>
            </a:r>
            <a:r>
              <a:rPr lang="en-US" sz="1600" dirty="0"/>
              <a:t>. At the same time, we needed to </a:t>
            </a:r>
            <a:r>
              <a:rPr lang="en-US" sz="1600" b="1" dirty="0"/>
              <a:t>increase our volunteer numbers </a:t>
            </a:r>
            <a:r>
              <a:rPr lang="en-US" sz="1600" dirty="0"/>
              <a:t>so that we could deliver our programs and services effectively and ensure that our volunteer roles were doable and fulfilling over the course of the chapter year.</a:t>
            </a:r>
          </a:p>
          <a:p>
            <a:endParaRPr lang="en-US" sz="1600" dirty="0"/>
          </a:p>
          <a:p>
            <a:endParaRPr lang="en-US" sz="1600" b="1" dirty="0"/>
          </a:p>
          <a:p>
            <a:r>
              <a:rPr lang="en-US" sz="1600" b="1" dirty="0"/>
              <a:t>So, how did we do?</a:t>
            </a:r>
          </a:p>
        </p:txBody>
      </p:sp>
      <p:sp>
        <p:nvSpPr>
          <p:cNvPr id="4" name="Slide Number Placeholder 3"/>
          <p:cNvSpPr>
            <a:spLocks noGrp="1"/>
          </p:cNvSpPr>
          <p:nvPr>
            <p:ph type="sldNum" sz="quarter" idx="10"/>
          </p:nvPr>
        </p:nvSpPr>
        <p:spPr/>
        <p:txBody>
          <a:bodyPr/>
          <a:lstStyle/>
          <a:p>
            <a:fld id="{08DE7F71-A660-4A43-8429-CE5188746474}" type="slidenum">
              <a:rPr lang="en-US" smtClean="0"/>
              <a:pPr/>
              <a:t>4</a:t>
            </a:fld>
            <a:endParaRPr lang="en-US"/>
          </a:p>
        </p:txBody>
      </p:sp>
    </p:spTree>
    <p:extLst>
      <p:ext uri="{BB962C8B-B14F-4D97-AF65-F5344CB8AC3E}">
        <p14:creationId xmlns:p14="http://schemas.microsoft.com/office/powerpoint/2010/main" val="2832676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a:t>Volunteers</a:t>
            </a:r>
            <a:r>
              <a:rPr lang="en-US" sz="1600" dirty="0"/>
              <a:t>: We almost got to 20%. We did increase the number from the 58 volunteers that we had last </a:t>
            </a:r>
            <a:r>
              <a:rPr lang="en-US" sz="1600" dirty="0" smtClean="0"/>
              <a:t>year. That said, the</a:t>
            </a:r>
            <a:r>
              <a:rPr lang="en-US" sz="1600" baseline="0" dirty="0" smtClean="0"/>
              <a:t> new onboarding and exit procedures we introduced this year gave us insight into the overall volunteer experience, as well as areas we could be focusing more attention on. This new initiative also allowed for productive conversations and goal setting between chapter leaders and their volunteers, which facilitated relationship-building and ultimately contributed to a more fulfilling experience for volunteers and members.</a:t>
            </a:r>
            <a:endParaRPr lang="en-US" sz="1600" dirty="0"/>
          </a:p>
          <a:p>
            <a:endParaRPr lang="en-US" sz="1600" dirty="0"/>
          </a:p>
          <a:p>
            <a:r>
              <a:rPr lang="en-US" sz="1600" b="1" dirty="0"/>
              <a:t>Members</a:t>
            </a:r>
            <a:r>
              <a:rPr lang="en-US" sz="1600" dirty="0"/>
              <a:t>: </a:t>
            </a:r>
            <a:r>
              <a:rPr lang="en-US" sz="1600" dirty="0" smtClean="0"/>
              <a:t>We didn’t sustain</a:t>
            </a:r>
            <a:r>
              <a:rPr lang="en-US" sz="1600" baseline="0" dirty="0" smtClean="0"/>
              <a:t> our membership level at 430, we dipped down to 415 members and have been staying steady at this number. That said, w</a:t>
            </a:r>
            <a:r>
              <a:rPr lang="en-US" sz="1600" dirty="0" smtClean="0"/>
              <a:t>e </a:t>
            </a:r>
            <a:r>
              <a:rPr lang="en-US" sz="1600" b="1" dirty="0"/>
              <a:t>remain one of the largest IABC chapters </a:t>
            </a:r>
            <a:r>
              <a:rPr lang="en-US" sz="1600" dirty="0"/>
              <a:t>in the world, currently at number 4 after Toronto, </a:t>
            </a:r>
            <a:r>
              <a:rPr lang="en-US" sz="1600" dirty="0" smtClean="0"/>
              <a:t>Edmonton</a:t>
            </a:r>
            <a:r>
              <a:rPr lang="en-US" sz="1600" baseline="0" dirty="0" smtClean="0"/>
              <a:t> and </a:t>
            </a:r>
            <a:r>
              <a:rPr lang="en-US" sz="1600" dirty="0" smtClean="0"/>
              <a:t>Calgary.</a:t>
            </a:r>
          </a:p>
          <a:p>
            <a:endParaRPr lang="en-US" sz="1600" dirty="0"/>
          </a:p>
          <a:p>
            <a:r>
              <a:rPr lang="en-US" sz="1600" b="1" dirty="0"/>
              <a:t>Operational Effectiveness</a:t>
            </a:r>
            <a:r>
              <a:rPr lang="en-US" sz="1600" dirty="0"/>
              <a:t>: We did </a:t>
            </a:r>
            <a:r>
              <a:rPr lang="en-US" sz="1600" b="1" dirty="0"/>
              <a:t>increase to the amount of revenue </a:t>
            </a:r>
            <a:r>
              <a:rPr lang="en-US" sz="1600" dirty="0"/>
              <a:t>generated particularly our sponsorship &amp; advertising. </a:t>
            </a:r>
            <a:r>
              <a:rPr lang="en-US" sz="1600" b="1" dirty="0"/>
              <a:t>However, expense levels increased too</a:t>
            </a:r>
            <a:r>
              <a:rPr lang="en-US" sz="1600" dirty="0"/>
              <a:t>. The cost of doing business is simply more expensive – for events, for the services we rely on. A couple of other things affected our expenses this year: the </a:t>
            </a:r>
            <a:r>
              <a:rPr lang="en-US" sz="1600" b="1" dirty="0"/>
              <a:t>US exchange rate </a:t>
            </a:r>
            <a:r>
              <a:rPr lang="en-US" sz="1600" dirty="0"/>
              <a:t>(our event management solution subscription, Hootsuite account, and Leadership Institute expense are in paid in US dollars); and </a:t>
            </a:r>
            <a:r>
              <a:rPr lang="en-US" sz="1600" b="1" dirty="0"/>
              <a:t>international</a:t>
            </a:r>
            <a:r>
              <a:rPr lang="en-US" sz="1600" dirty="0"/>
              <a:t> </a:t>
            </a:r>
            <a:r>
              <a:rPr lang="en-US" sz="1600" b="1" dirty="0"/>
              <a:t>discontinued offering chapters General Liability Insurance </a:t>
            </a:r>
            <a:r>
              <a:rPr lang="en-US" sz="1600" dirty="0"/>
              <a:t>for events and so our chapter had to cover this expense.</a:t>
            </a:r>
          </a:p>
          <a:p>
            <a:endParaRPr lang="en-US" sz="1600" dirty="0"/>
          </a:p>
          <a:p>
            <a:endParaRPr lang="en-US" sz="1600" dirty="0"/>
          </a:p>
          <a:p>
            <a:r>
              <a:rPr lang="en-US" sz="1600" b="1" dirty="0"/>
              <a:t>Now, let’s look at some specific highlights….</a:t>
            </a:r>
          </a:p>
        </p:txBody>
      </p:sp>
      <p:sp>
        <p:nvSpPr>
          <p:cNvPr id="4" name="Slide Number Placeholder 3"/>
          <p:cNvSpPr>
            <a:spLocks noGrp="1"/>
          </p:cNvSpPr>
          <p:nvPr>
            <p:ph type="sldNum" sz="quarter" idx="10"/>
          </p:nvPr>
        </p:nvSpPr>
        <p:spPr/>
        <p:txBody>
          <a:bodyPr/>
          <a:lstStyle/>
          <a:p>
            <a:fld id="{08DE7F71-A660-4A43-8429-CE5188746474}" type="slidenum">
              <a:rPr lang="en-US" smtClean="0"/>
              <a:pPr/>
              <a:t>5</a:t>
            </a:fld>
            <a:endParaRPr lang="en-US"/>
          </a:p>
        </p:txBody>
      </p:sp>
    </p:spTree>
    <p:extLst>
      <p:ext uri="{BB962C8B-B14F-4D97-AF65-F5344CB8AC3E}">
        <p14:creationId xmlns:p14="http://schemas.microsoft.com/office/powerpoint/2010/main" val="3113805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sz="1600" b="1" dirty="0" smtClean="0"/>
              <a:t>Special </a:t>
            </a:r>
            <a:r>
              <a:rPr lang="en-US" sz="1600" b="1" dirty="0"/>
              <a:t>Interest Groups </a:t>
            </a:r>
            <a:r>
              <a:rPr lang="en-US" sz="1600" dirty="0" smtClean="0"/>
              <a:t>– </a:t>
            </a:r>
            <a:r>
              <a:rPr lang="en-US" sz="1200" kern="1200" dirty="0" smtClean="0">
                <a:solidFill>
                  <a:schemeClr val="tx1"/>
                </a:solidFill>
                <a:effectLst/>
                <a:latin typeface="+mn-lt"/>
                <a:ea typeface="+mn-ea"/>
                <a:cs typeface="+mn-cs"/>
              </a:rPr>
              <a:t>Our Special Interest Groups continue to support our overall chapter focusses where we are both an innovator and leader in this program, but also provide a value add experiences for our members. This free-to-member program continues to receive strong engagement each meeting. Despite our vacant Director in this role, we were able to keep this program going and continue the same groups as this year: Independent Communicators; Internal Communicators; Digital Strategy, Health Communicators, and Senior  Communicators. Many of the meetings were again sold out this year. </a:t>
            </a:r>
            <a:r>
              <a:rPr lang="en-US" sz="1200" kern="1200" dirty="0" err="1" smtClean="0">
                <a:solidFill>
                  <a:schemeClr val="tx1"/>
                </a:solidFill>
                <a:effectLst/>
                <a:latin typeface="+mn-lt"/>
                <a:ea typeface="+mn-ea"/>
                <a:cs typeface="+mn-cs"/>
              </a:rPr>
              <a:t>BnanaTag</a:t>
            </a:r>
            <a:r>
              <a:rPr lang="en-US" sz="1200" kern="1200" dirty="0" smtClean="0">
                <a:solidFill>
                  <a:schemeClr val="tx1"/>
                </a:solidFill>
                <a:effectLst/>
                <a:latin typeface="+mn-lt"/>
                <a:ea typeface="+mn-ea"/>
                <a:cs typeface="+mn-cs"/>
              </a:rPr>
              <a:t> also joined as a space sponsor mid-year, to help host some of the meetings. We also continued with allowing non-members to participate for a $20 fee, and generated upwards</a:t>
            </a:r>
            <a:r>
              <a:rPr lang="en-US" sz="1200" kern="1200" baseline="0" dirty="0" smtClean="0">
                <a:solidFill>
                  <a:schemeClr val="tx1"/>
                </a:solidFill>
                <a:effectLst/>
                <a:latin typeface="+mn-lt"/>
                <a:ea typeface="+mn-ea"/>
                <a:cs typeface="+mn-cs"/>
              </a:rPr>
              <a:t> of </a:t>
            </a:r>
            <a:r>
              <a:rPr lang="en-US" sz="1200" b="1" kern="1200" dirty="0" smtClean="0">
                <a:solidFill>
                  <a:schemeClr val="tx1"/>
                </a:solidFill>
                <a:effectLst/>
                <a:latin typeface="+mn-lt"/>
                <a:ea typeface="+mn-ea"/>
                <a:cs typeface="+mn-cs"/>
              </a:rPr>
              <a:t>$450</a:t>
            </a:r>
            <a:r>
              <a:rPr lang="en-US" sz="1200" kern="1200" dirty="0" smtClean="0">
                <a:solidFill>
                  <a:schemeClr val="tx1"/>
                </a:solidFill>
                <a:effectLst/>
                <a:latin typeface="+mn-lt"/>
                <a:ea typeface="+mn-ea"/>
                <a:cs typeface="+mn-cs"/>
              </a:rPr>
              <a:t> in revenue. While this is a decrease in revenue compared to last year, we also did not hold as many SIG meetings (15</a:t>
            </a:r>
            <a:r>
              <a:rPr lang="en-US" sz="1200" kern="1200" baseline="0" dirty="0" smtClean="0">
                <a:solidFill>
                  <a:schemeClr val="tx1"/>
                </a:solidFill>
                <a:effectLst/>
                <a:latin typeface="+mn-lt"/>
                <a:ea typeface="+mn-ea"/>
                <a:cs typeface="+mn-cs"/>
              </a:rPr>
              <a:t> versus 20 last year</a:t>
            </a:r>
            <a:r>
              <a:rPr lang="en-US" sz="1200" kern="1200" dirty="0" smtClean="0">
                <a:solidFill>
                  <a:schemeClr val="tx1"/>
                </a:solidFill>
                <a:effectLst/>
                <a:latin typeface="+mn-lt"/>
                <a:ea typeface="+mn-ea"/>
                <a:cs typeface="+mn-cs"/>
              </a:rPr>
              <a:t>), due to a late start to the program. We have exciting plans to grow this program next year.</a:t>
            </a:r>
            <a:endParaRPr lang="en-US" sz="1600" dirty="0"/>
          </a:p>
          <a:p>
            <a:r>
              <a:rPr lang="en-US" sz="1600" b="1" dirty="0" smtClean="0"/>
              <a:t> </a:t>
            </a:r>
          </a:p>
          <a:p>
            <a:r>
              <a:rPr lang="en-US" sz="1600" b="1" dirty="0" smtClean="0"/>
              <a:t>New </a:t>
            </a:r>
            <a:r>
              <a:rPr lang="en-US" sz="1600" b="1" dirty="0" smtClean="0"/>
              <a:t>Communicators</a:t>
            </a:r>
            <a:r>
              <a:rPr lang="en-US" sz="1600" b="1" baseline="0" dirty="0" smtClean="0"/>
              <a:t> Speed Networking Event – </a:t>
            </a:r>
            <a:r>
              <a:rPr lang="en-US" sz="1600" b="0" baseline="0" dirty="0" smtClean="0"/>
              <a:t>T</a:t>
            </a:r>
            <a:r>
              <a:rPr lang="en-US" sz="1600" baseline="0" dirty="0" smtClean="0"/>
              <a:t>his was a new event for us. In partnership with CPRS, we paired new communicators and students with senior communicators in a ‘speed networking’ format. The feedback was very positive, and we also garnered new volunteers from the event. We hope to continue this programming into the following year.</a:t>
            </a:r>
            <a:endParaRPr lang="en-US" sz="1600" dirty="0"/>
          </a:p>
          <a:p>
            <a:endParaRPr lang="en-US" sz="1600" b="1" dirty="0" smtClean="0"/>
          </a:p>
          <a:p>
            <a:r>
              <a:rPr lang="en-US" sz="1600" b="1" dirty="0" smtClean="0"/>
              <a:t>Grew</a:t>
            </a:r>
            <a:r>
              <a:rPr lang="en-US" sz="1600" b="1" baseline="0" dirty="0" smtClean="0"/>
              <a:t> </a:t>
            </a:r>
            <a:r>
              <a:rPr lang="en-US" sz="1600" b="1" dirty="0" smtClean="0"/>
              <a:t>Mentorship/Gift </a:t>
            </a:r>
            <a:r>
              <a:rPr lang="en-US" sz="1600" b="1" dirty="0"/>
              <a:t>of Communications Program </a:t>
            </a:r>
            <a:r>
              <a:rPr lang="en-US" sz="1600" dirty="0" smtClean="0"/>
              <a:t>–This</a:t>
            </a:r>
            <a:r>
              <a:rPr lang="en-US" sz="1600" baseline="0" dirty="0" smtClean="0"/>
              <a:t> year we grew our mentor/mentee teams from five to seven, and we received incredibly positive feedback from mentors, mentees and non-profits.</a:t>
            </a:r>
            <a:endParaRPr lang="en-US" dirty="0"/>
          </a:p>
          <a:p>
            <a:endParaRPr lang="en-US"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smtClean="0"/>
              <a:t>Offered</a:t>
            </a:r>
            <a:r>
              <a:rPr lang="en-US" sz="1600" b="1" baseline="0" dirty="0" smtClean="0"/>
              <a:t> the CMP exam for the first time </a:t>
            </a:r>
            <a:r>
              <a:rPr lang="en-US" sz="1600" baseline="0" dirty="0" smtClean="0"/>
              <a:t>– The chapter assessed interest in holding a certification exam among both chapter members and non members. We then created a multi-channel marketing campaign to inform and engage eligible certification professionals (through the Connect newsletter, blog post, targeted emails, conference calls and an informational event with guest speakers). Three participants sat the exam on May 26, and we expect the results shortly. </a:t>
            </a:r>
          </a:p>
          <a:p>
            <a:endParaRPr lang="en-US" sz="1600" dirty="0"/>
          </a:p>
          <a:p>
            <a:r>
              <a:rPr lang="en-US" sz="1600" b="1" dirty="0" smtClean="0"/>
              <a:t>Once</a:t>
            </a:r>
            <a:r>
              <a:rPr lang="en-US" sz="1600" b="1" baseline="0" dirty="0" smtClean="0"/>
              <a:t> again h</a:t>
            </a:r>
            <a:r>
              <a:rPr lang="en-US" sz="1600" b="1" dirty="0" smtClean="0"/>
              <a:t>eld </a:t>
            </a:r>
            <a:r>
              <a:rPr lang="en-US" sz="1600" b="1" dirty="0"/>
              <a:t>largest Gold Quill Blue Ribbon Panel</a:t>
            </a:r>
            <a:r>
              <a:rPr lang="en-US" sz="1600" dirty="0"/>
              <a:t> – in February, </a:t>
            </a:r>
            <a:r>
              <a:rPr lang="en-US" sz="1600" dirty="0" smtClean="0"/>
              <a:t>upwards of 30 </a:t>
            </a:r>
            <a:r>
              <a:rPr lang="en-US" sz="1600" dirty="0"/>
              <a:t>ABCs and senior communicators from across Canada and also the US gathered in Vancouver to judge Gold Quill entries. It was the largest Gold Quill Blue Ribbon Panel in the world to judge the </a:t>
            </a:r>
            <a:r>
              <a:rPr lang="en-US" sz="1600" dirty="0" smtClean="0"/>
              <a:t>2017 </a:t>
            </a:r>
            <a:r>
              <a:rPr lang="en-US" sz="1600" dirty="0"/>
              <a:t>award entries. Thanks to </a:t>
            </a:r>
            <a:r>
              <a:rPr lang="en-US" sz="1600" dirty="0" smtClean="0"/>
              <a:t>Angela</a:t>
            </a:r>
            <a:r>
              <a:rPr lang="en-US" sz="1600" baseline="0" dirty="0" smtClean="0"/>
              <a:t> Wilson </a:t>
            </a:r>
            <a:r>
              <a:rPr lang="en-US" sz="1600" dirty="0" smtClean="0"/>
              <a:t>and Jennifer</a:t>
            </a:r>
            <a:r>
              <a:rPr lang="en-US" sz="1600" baseline="0" dirty="0" smtClean="0"/>
              <a:t> </a:t>
            </a:r>
            <a:r>
              <a:rPr lang="en-US" sz="1600" baseline="0" dirty="0" err="1" smtClean="0"/>
              <a:t>Wah</a:t>
            </a:r>
            <a:r>
              <a:rPr lang="en-US" sz="1600" baseline="0" dirty="0" smtClean="0"/>
              <a:t> </a:t>
            </a:r>
            <a:r>
              <a:rPr lang="en-US" sz="1600" dirty="0" smtClean="0"/>
              <a:t>for </a:t>
            </a:r>
            <a:r>
              <a:rPr lang="en-US" sz="1600" dirty="0"/>
              <a:t>organizing. </a:t>
            </a:r>
          </a:p>
          <a:p>
            <a:endParaRPr lang="en-US" sz="1600" dirty="0"/>
          </a:p>
          <a:p>
            <a:r>
              <a:rPr lang="en-US" sz="1600" b="1" dirty="0"/>
              <a:t>Strong Sponsorship &amp; Advertising</a:t>
            </a:r>
            <a:r>
              <a:rPr lang="en-US" sz="1600" dirty="0"/>
              <a:t> – Sponsorship and Advertising has been a real strength of this chapter for several </a:t>
            </a:r>
            <a:r>
              <a:rPr lang="en-US" sz="1600" dirty="0" smtClean="0"/>
              <a:t>years </a:t>
            </a:r>
            <a:r>
              <a:rPr lang="en-US" sz="1600" dirty="0"/>
              <a:t>and this year was no exception. In kind sponsorship totaled </a:t>
            </a:r>
            <a:r>
              <a:rPr lang="en-US" sz="1600" dirty="0" smtClean="0"/>
              <a:t>$49,650, and we increased our </a:t>
            </a:r>
            <a:r>
              <a:rPr lang="en-US" sz="1600" dirty="0" err="1" smtClean="0"/>
              <a:t>Jobline</a:t>
            </a:r>
            <a:r>
              <a:rPr lang="en-US" sz="1600" baseline="0" dirty="0" smtClean="0"/>
              <a:t> revenue by 17% to  </a:t>
            </a:r>
            <a:r>
              <a:rPr lang="en-CA" sz="1200" kern="1200" dirty="0" smtClean="0">
                <a:solidFill>
                  <a:schemeClr val="tx1"/>
                </a:solidFill>
                <a:effectLst/>
                <a:latin typeface="+mn-lt"/>
                <a:ea typeface="+mn-ea"/>
                <a:cs typeface="+mn-cs"/>
              </a:rPr>
              <a:t>$27,273,</a:t>
            </a:r>
            <a:r>
              <a:rPr lang="en-CA" sz="1200" kern="1200" baseline="0" dirty="0" smtClean="0">
                <a:solidFill>
                  <a:schemeClr val="tx1"/>
                </a:solidFill>
                <a:effectLst/>
                <a:latin typeface="+mn-lt"/>
                <a:ea typeface="+mn-ea"/>
                <a:cs typeface="+mn-cs"/>
              </a:rPr>
              <a:t> coming in just short of our goal of 30K. </a:t>
            </a:r>
          </a:p>
          <a:p>
            <a:endParaRPr lang="en-CA" sz="1200" b="1" kern="1200" baseline="0" dirty="0" smtClean="0">
              <a:solidFill>
                <a:schemeClr val="tx1"/>
              </a:solidFill>
              <a:effectLst/>
              <a:latin typeface="+mn-lt"/>
              <a:ea typeface="+mn-ea"/>
              <a:cs typeface="+mn-cs"/>
            </a:endParaRPr>
          </a:p>
          <a:p>
            <a:endParaRPr lang="en-US" sz="1600" dirty="0"/>
          </a:p>
        </p:txBody>
      </p:sp>
      <p:sp>
        <p:nvSpPr>
          <p:cNvPr id="4" name="Slide Number Placeholder 3"/>
          <p:cNvSpPr>
            <a:spLocks noGrp="1"/>
          </p:cNvSpPr>
          <p:nvPr>
            <p:ph type="sldNum" sz="quarter" idx="10"/>
          </p:nvPr>
        </p:nvSpPr>
        <p:spPr/>
        <p:txBody>
          <a:bodyPr/>
          <a:lstStyle/>
          <a:p>
            <a:fld id="{08DE7F71-A660-4A43-8429-CE5188746474}" type="slidenum">
              <a:rPr lang="en-US" smtClean="0"/>
              <a:pPr/>
              <a:t>6</a:t>
            </a:fld>
            <a:endParaRPr lang="en-US"/>
          </a:p>
        </p:txBody>
      </p:sp>
    </p:spTree>
    <p:extLst>
      <p:ext uri="{BB962C8B-B14F-4D97-AF65-F5344CB8AC3E}">
        <p14:creationId xmlns:p14="http://schemas.microsoft.com/office/powerpoint/2010/main" val="2836090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smtClean="0"/>
              <a:t>Implemented refreshed Connect</a:t>
            </a:r>
            <a:r>
              <a:rPr lang="en-US" sz="1600" b="1" baseline="0" dirty="0" smtClean="0"/>
              <a:t> Newsletter, using new technology </a:t>
            </a:r>
            <a:r>
              <a:rPr lang="en-US" sz="1600" b="0" baseline="0" dirty="0" smtClean="0"/>
              <a:t>– Beginning in September, we re-launched Connect using the </a:t>
            </a:r>
            <a:r>
              <a:rPr lang="en-US" sz="1600" b="0" baseline="0" dirty="0" err="1" smtClean="0"/>
              <a:t>MailChimp</a:t>
            </a:r>
            <a:r>
              <a:rPr lang="en-US" sz="1600" b="0" baseline="0" dirty="0" smtClean="0"/>
              <a:t> platform, which allowed for more attractive templates and easier metric recording. We saw an increase in 50 per cent of newsletter subscribers through this new format. </a:t>
            </a:r>
          </a:p>
          <a:p>
            <a:endParaRPr lang="en-US" sz="1600" dirty="0" smtClean="0"/>
          </a:p>
          <a:p>
            <a:r>
              <a:rPr lang="en-US" sz="1600" b="1" dirty="0" smtClean="0"/>
              <a:t>Received two Chapter Management Award (Excellence) for Financial Management and Sponsorship</a:t>
            </a:r>
            <a:r>
              <a:rPr lang="en-US" sz="1600" b="1" baseline="0" dirty="0" smtClean="0"/>
              <a:t> </a:t>
            </a:r>
            <a:r>
              <a:rPr lang="en-US" sz="1600" dirty="0" smtClean="0"/>
              <a:t>– at Leadership Institute in February, IABC/BC received two Chapter Management Awards of Excellence for Financial Management and Sponsorship. Managing finances and generating healthy</a:t>
            </a:r>
            <a:r>
              <a:rPr lang="en-US" sz="1600" baseline="0" dirty="0" smtClean="0"/>
              <a:t> sponsorship revenue and relationships</a:t>
            </a:r>
            <a:r>
              <a:rPr lang="en-US" sz="1600" dirty="0" smtClean="0"/>
              <a:t> is something that our chapter has consistently done well the past few years. </a:t>
            </a:r>
          </a:p>
          <a:p>
            <a:endParaRPr lang="en-US" sz="1600" dirty="0" smtClean="0"/>
          </a:p>
          <a:p>
            <a:r>
              <a:rPr lang="en-US" sz="1600" b="1" dirty="0" smtClean="0"/>
              <a:t>Built on partnership with CPRS </a:t>
            </a:r>
            <a:r>
              <a:rPr lang="en-US" sz="1600" dirty="0" smtClean="0"/>
              <a:t>– We partnered with CPRS on a successful New Communicators</a:t>
            </a:r>
            <a:r>
              <a:rPr lang="en-US" sz="1600" baseline="0" dirty="0" smtClean="0"/>
              <a:t> speed networking event this year. </a:t>
            </a:r>
            <a:r>
              <a:rPr lang="en-US" sz="1600" dirty="0" smtClean="0"/>
              <a:t>We also agreed to offer each others’ members member pricing at one event during the year. We elected to provide CPRS with this offer on our signature storytelling event, Standing</a:t>
            </a:r>
            <a:r>
              <a:rPr lang="en-US" sz="1600" baseline="0" dirty="0" smtClean="0"/>
              <a:t> Your Ground.</a:t>
            </a:r>
          </a:p>
          <a:p>
            <a:endParaRPr lang="en-US" sz="1600" dirty="0" smtClean="0"/>
          </a:p>
          <a:p>
            <a:r>
              <a:rPr lang="en-US" sz="1600" b="1" dirty="0" smtClean="0"/>
              <a:t>Successful signature storytelling event </a:t>
            </a:r>
            <a:r>
              <a:rPr lang="en-US" sz="1600" dirty="0" smtClean="0"/>
              <a:t>– Standing Your Ground</a:t>
            </a:r>
            <a:r>
              <a:rPr lang="en-US" sz="1600" baseline="0" dirty="0" smtClean="0"/>
              <a:t> </a:t>
            </a:r>
            <a:r>
              <a:rPr lang="en-US" sz="1600" dirty="0" smtClean="0"/>
              <a:t>was hugely successful in terms of attendance and it was an inspiring evening. Eight</a:t>
            </a:r>
            <a:r>
              <a:rPr lang="en-US" sz="1600" baseline="0" dirty="0" smtClean="0"/>
              <a:t> speakers shared their anecdotes about the moments they stood their ground, even when it provided difficult to do so. </a:t>
            </a:r>
            <a:r>
              <a:rPr lang="en-US" sz="1600" dirty="0" smtClean="0"/>
              <a:t>The</a:t>
            </a:r>
            <a:r>
              <a:rPr lang="en-US" sz="1600" baseline="0" dirty="0" smtClean="0"/>
              <a:t> theme was timely, as IABC International had recently started a petition to end the acceptance of fake news in the media, so a large focus of the event was how we as communicators have a responsibility to seek and </a:t>
            </a:r>
            <a:r>
              <a:rPr lang="en-US" sz="1600" baseline="0" dirty="0" err="1" smtClean="0"/>
              <a:t>honour</a:t>
            </a:r>
            <a:r>
              <a:rPr lang="en-US" sz="1600" baseline="0" dirty="0" smtClean="0"/>
              <a:t> the truth, always. </a:t>
            </a:r>
          </a:p>
          <a:p>
            <a:endParaRPr lang="en-US" sz="1600" baseline="0" dirty="0" smtClean="0"/>
          </a:p>
          <a:p>
            <a:r>
              <a:rPr lang="en-US" sz="1600" b="1" baseline="0" dirty="0" smtClean="0"/>
              <a:t>Dare to Lead 2017 </a:t>
            </a:r>
            <a:r>
              <a:rPr lang="en-US" sz="1600" baseline="0" dirty="0" smtClean="0"/>
              <a:t>– Finally, Vancouver was proud to host the 2017 Dare to Lead Conference from May 27-29. Upwards of 80 western Canada chapter leaders descended on our beautiful city for a weekend of best practice sharing, education, leadership training and networking with their peers. It was an inspiring weekend for all who attended. A huge thank you to Dana Higgins and her team for all of their work coordinating the conference. </a:t>
            </a:r>
            <a:endParaRPr lang="en-US" sz="1600" dirty="0" smtClean="0"/>
          </a:p>
          <a:p>
            <a:endParaRPr lang="en-US" sz="1600" dirty="0" smtClean="0"/>
          </a:p>
          <a:p>
            <a:endParaRPr lang="en-US" sz="1600" dirty="0" smtClean="0"/>
          </a:p>
          <a:p>
            <a:r>
              <a:rPr lang="en-US" sz="1600" b="1" dirty="0" smtClean="0"/>
              <a:t>At the same time the chapter faced several challenges this year….</a:t>
            </a:r>
          </a:p>
          <a:p>
            <a:endParaRPr lang="en-US" sz="1600" dirty="0"/>
          </a:p>
        </p:txBody>
      </p:sp>
      <p:sp>
        <p:nvSpPr>
          <p:cNvPr id="4" name="Slide Number Placeholder 3"/>
          <p:cNvSpPr>
            <a:spLocks noGrp="1"/>
          </p:cNvSpPr>
          <p:nvPr>
            <p:ph type="sldNum" sz="quarter" idx="10"/>
          </p:nvPr>
        </p:nvSpPr>
        <p:spPr/>
        <p:txBody>
          <a:bodyPr/>
          <a:lstStyle/>
          <a:p>
            <a:fld id="{08DE7F71-A660-4A43-8429-CE5188746474}" type="slidenum">
              <a:rPr lang="en-US" smtClean="0"/>
              <a:pPr/>
              <a:t>7</a:t>
            </a:fld>
            <a:endParaRPr lang="en-US"/>
          </a:p>
        </p:txBody>
      </p:sp>
    </p:spTree>
    <p:extLst>
      <p:ext uri="{BB962C8B-B14F-4D97-AF65-F5344CB8AC3E}">
        <p14:creationId xmlns:p14="http://schemas.microsoft.com/office/powerpoint/2010/main" val="16060875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smtClean="0"/>
              <a:t>We </a:t>
            </a:r>
            <a:r>
              <a:rPr lang="en-US" sz="1600" b="1" dirty="0"/>
              <a:t>had </a:t>
            </a:r>
            <a:r>
              <a:rPr lang="en-US" sz="1600" b="1" dirty="0" smtClean="0"/>
              <a:t>four</a:t>
            </a:r>
            <a:r>
              <a:rPr lang="en-US" sz="1600" b="1" baseline="0" dirty="0" smtClean="0"/>
              <a:t> </a:t>
            </a:r>
            <a:r>
              <a:rPr lang="en-US" sz="1600" b="1" dirty="0" smtClean="0"/>
              <a:t>people </a:t>
            </a:r>
            <a:r>
              <a:rPr lang="en-US" sz="1600" b="1" dirty="0"/>
              <a:t>who had to step down from the board due to life and career changes </a:t>
            </a:r>
            <a:r>
              <a:rPr lang="en-US" sz="1600" dirty="0"/>
              <a:t>and another who </a:t>
            </a:r>
            <a:r>
              <a:rPr lang="en-US" sz="1600" dirty="0" smtClean="0"/>
              <a:t>agreed to</a:t>
            </a:r>
            <a:r>
              <a:rPr lang="en-US" sz="1600" baseline="0" dirty="0" smtClean="0"/>
              <a:t> stay on in a role-share. </a:t>
            </a:r>
          </a:p>
          <a:p>
            <a:pPr marL="285750" indent="-285750">
              <a:buFont typeface="Arial" panose="020B0604020202020204" pitchFamily="34" charset="0"/>
              <a:buChar char="•"/>
            </a:pPr>
            <a:r>
              <a:rPr lang="en-US" sz="1600" baseline="0" dirty="0" smtClean="0"/>
              <a:t>This created resourcing challenges, and as a result, we had a vacancy in our director of PD and SIGs role the entire year. We made an executive decision to scale back on our offerings to ensure we could effectively run value-add programming that didn’t exhaust our resources, but this was a challenge.</a:t>
            </a:r>
          </a:p>
          <a:p>
            <a:endParaRPr lang="en-US" sz="1600" baseline="0" dirty="0" smtClean="0"/>
          </a:p>
          <a:p>
            <a:r>
              <a:rPr lang="en-US" sz="1600" b="1" dirty="0" smtClean="0"/>
              <a:t>Although </a:t>
            </a:r>
            <a:r>
              <a:rPr lang="en-US" sz="1600" b="1" dirty="0"/>
              <a:t>the chapter </a:t>
            </a:r>
            <a:r>
              <a:rPr lang="en-US" sz="1600" b="1" dirty="0" smtClean="0"/>
              <a:t>had</a:t>
            </a:r>
            <a:r>
              <a:rPr lang="en-US" sz="1600" b="1" baseline="0" dirty="0" smtClean="0"/>
              <a:t> 60</a:t>
            </a:r>
            <a:r>
              <a:rPr lang="en-US" sz="1600" b="1" dirty="0" smtClean="0"/>
              <a:t> </a:t>
            </a:r>
            <a:r>
              <a:rPr lang="en-US" sz="1600" b="1" dirty="0"/>
              <a:t>volunteers for the year</a:t>
            </a:r>
            <a:r>
              <a:rPr lang="en-US" sz="1600" dirty="0"/>
              <a:t> and we filled most of our roles, recruiting volunteers continued to be a challenge. The result was that some programs and initiatives </a:t>
            </a:r>
            <a:r>
              <a:rPr lang="en-US" sz="1600" b="1" dirty="0"/>
              <a:t>took longer to get going than we hoped</a:t>
            </a:r>
            <a:r>
              <a:rPr lang="en-US" sz="1600" dirty="0"/>
              <a:t>.</a:t>
            </a:r>
          </a:p>
          <a:p>
            <a:endParaRPr lang="en-US" sz="1600" dirty="0"/>
          </a:p>
          <a:p>
            <a:endParaRPr lang="en-US" sz="1600" dirty="0"/>
          </a:p>
          <a:p>
            <a:r>
              <a:rPr lang="en-US" sz="1600" b="1" dirty="0" smtClean="0"/>
              <a:t>However, with </a:t>
            </a:r>
            <a:r>
              <a:rPr lang="en-US" sz="1600" b="1" dirty="0"/>
              <a:t>challenges come opportunities to learn….</a:t>
            </a:r>
          </a:p>
          <a:p>
            <a:endParaRPr lang="en-US" sz="1600" dirty="0"/>
          </a:p>
          <a:p>
            <a:endParaRPr lang="en-US" sz="1600" dirty="0"/>
          </a:p>
          <a:p>
            <a:endParaRPr lang="en-US" sz="1600" dirty="0"/>
          </a:p>
          <a:p>
            <a:endParaRPr lang="en-US" sz="1600" dirty="0"/>
          </a:p>
          <a:p>
            <a:endParaRPr lang="en-US" sz="1600" dirty="0"/>
          </a:p>
        </p:txBody>
      </p:sp>
      <p:sp>
        <p:nvSpPr>
          <p:cNvPr id="4" name="Slide Number Placeholder 3"/>
          <p:cNvSpPr>
            <a:spLocks noGrp="1"/>
          </p:cNvSpPr>
          <p:nvPr>
            <p:ph type="sldNum" sz="quarter" idx="10"/>
          </p:nvPr>
        </p:nvSpPr>
        <p:spPr/>
        <p:txBody>
          <a:bodyPr/>
          <a:lstStyle/>
          <a:p>
            <a:fld id="{08DE7F71-A660-4A43-8429-CE5188746474}" type="slidenum">
              <a:rPr lang="en-US" smtClean="0"/>
              <a:pPr/>
              <a:t>8</a:t>
            </a:fld>
            <a:endParaRPr lang="en-US"/>
          </a:p>
        </p:txBody>
      </p:sp>
    </p:spTree>
    <p:extLst>
      <p:ext uri="{BB962C8B-B14F-4D97-AF65-F5344CB8AC3E}">
        <p14:creationId xmlns:p14="http://schemas.microsoft.com/office/powerpoint/2010/main" val="3010969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smtClean="0"/>
              <a:t>Focus </a:t>
            </a:r>
            <a:r>
              <a:rPr lang="en-US" sz="1600" b="1" dirty="0"/>
              <a:t>on what you can control </a:t>
            </a:r>
            <a:r>
              <a:rPr lang="en-US" sz="1600" dirty="0"/>
              <a:t>- There were a lot of things that were beyond our control </a:t>
            </a:r>
            <a:r>
              <a:rPr lang="en-US" sz="1600" dirty="0" smtClean="0"/>
              <a:t>–board transitions, volunteer capacity</a:t>
            </a:r>
            <a:r>
              <a:rPr lang="en-US" sz="1600" baseline="0" dirty="0" smtClean="0"/>
              <a:t> and membership renewal,</a:t>
            </a:r>
            <a:r>
              <a:rPr lang="en-US" sz="1600" dirty="0" smtClean="0"/>
              <a:t> to name a few. </a:t>
            </a:r>
            <a:r>
              <a:rPr lang="en-US" sz="1600" dirty="0"/>
              <a:t>We focused on being proactive </a:t>
            </a:r>
            <a:r>
              <a:rPr lang="en-US" sz="1600" dirty="0" smtClean="0"/>
              <a:t>and</a:t>
            </a:r>
            <a:r>
              <a:rPr lang="en-US" sz="1600" baseline="0" dirty="0" smtClean="0"/>
              <a:t> resilient, despite our challenges, and ultimately we </a:t>
            </a:r>
            <a:r>
              <a:rPr lang="en-US" sz="1600" dirty="0" smtClean="0"/>
              <a:t>ended </a:t>
            </a:r>
            <a:r>
              <a:rPr lang="en-US" sz="1600" dirty="0"/>
              <a:t>up with some really great people who stepped up to our board.</a:t>
            </a:r>
          </a:p>
          <a:p>
            <a:endParaRPr lang="en-US" sz="1600" dirty="0"/>
          </a:p>
          <a:p>
            <a:pPr defTabSz="933237">
              <a:defRPr/>
            </a:pPr>
            <a:r>
              <a:rPr lang="en-US" sz="1600" b="1" dirty="0"/>
              <a:t>Volunteers are vital </a:t>
            </a:r>
            <a:r>
              <a:rPr lang="en-US" sz="1600" dirty="0"/>
              <a:t>– I cannot say enough how important volunteers are to the organization. We tried to create interesting opportunities and opportunities with different levels of time commitment. We also held a special recognition event for our volunteers in </a:t>
            </a:r>
            <a:r>
              <a:rPr lang="en-US" sz="1600" dirty="0" smtClean="0"/>
              <a:t>May </a:t>
            </a:r>
            <a:r>
              <a:rPr lang="en-US" sz="1600" dirty="0"/>
              <a:t>and had a social campaign during national recognition week in April.</a:t>
            </a:r>
            <a:endParaRPr lang="en-US" sz="1600" b="1" dirty="0"/>
          </a:p>
          <a:p>
            <a:endParaRPr lang="en-US" sz="1600" b="1" dirty="0"/>
          </a:p>
          <a:p>
            <a:r>
              <a:rPr lang="en-US" sz="1600" b="1" dirty="0"/>
              <a:t>Varied PD Events </a:t>
            </a:r>
            <a:r>
              <a:rPr lang="en-US" sz="1600" dirty="0"/>
              <a:t>– The SIGs </a:t>
            </a:r>
            <a:r>
              <a:rPr lang="en-US" sz="1600" dirty="0" smtClean="0"/>
              <a:t>were </a:t>
            </a:r>
            <a:r>
              <a:rPr lang="en-US" sz="1600" dirty="0"/>
              <a:t>highly popular – the “conversational” format resonated, and we had some really great SIG group topic areas. We also offered various PD event formats – a shorter workshop, panels was successful. </a:t>
            </a:r>
            <a:endParaRPr lang="en-US" sz="1600" dirty="0" smtClean="0"/>
          </a:p>
          <a:p>
            <a:endParaRPr lang="en-US" sz="1600" dirty="0"/>
          </a:p>
          <a:p>
            <a:r>
              <a:rPr lang="en-US" sz="1600" b="1" dirty="0"/>
              <a:t>It became clear this year that some of the systems the chapter had in place for many years need continual attention,</a:t>
            </a:r>
            <a:r>
              <a:rPr lang="en-US" sz="1600" dirty="0"/>
              <a:t> because technology has changed a lot since systems like Cvent, our online event management and email communications solution was implemented. </a:t>
            </a:r>
            <a:r>
              <a:rPr lang="en-US" sz="1600" dirty="0" smtClean="0"/>
              <a:t>With</a:t>
            </a:r>
            <a:r>
              <a:rPr lang="en-US" sz="1600" baseline="0" dirty="0" smtClean="0"/>
              <a:t> the successful transition to </a:t>
            </a:r>
            <a:r>
              <a:rPr lang="en-US" sz="1600" baseline="0" dirty="0" err="1" smtClean="0"/>
              <a:t>MailChimp</a:t>
            </a:r>
            <a:r>
              <a:rPr lang="en-US" sz="1600" baseline="0" dirty="0" smtClean="0"/>
              <a:t> for our newsletter this year, we anticipate transitioning our event registration and email communications system to </a:t>
            </a:r>
            <a:r>
              <a:rPr lang="en-US" sz="1600" baseline="0" dirty="0" err="1" smtClean="0"/>
              <a:t>Picatic</a:t>
            </a:r>
            <a:r>
              <a:rPr lang="en-US" sz="1600" baseline="0" dirty="0" smtClean="0"/>
              <a:t> once our license with </a:t>
            </a:r>
            <a:r>
              <a:rPr lang="en-US" sz="1600" baseline="0" dirty="0" err="1" smtClean="0"/>
              <a:t>Cvent</a:t>
            </a:r>
            <a:r>
              <a:rPr lang="en-US" sz="1600" baseline="0" dirty="0" smtClean="0"/>
              <a:t> expires. This will be an evolution for us over a number of years.</a:t>
            </a:r>
          </a:p>
          <a:p>
            <a:endParaRPr lang="en-US" sz="1600" dirty="0"/>
          </a:p>
          <a:p>
            <a:pPr defTabSz="933237">
              <a:defRPr/>
            </a:pPr>
            <a:r>
              <a:rPr lang="en-US" sz="1600" b="1" dirty="0"/>
              <a:t>Finally, </a:t>
            </a:r>
            <a:r>
              <a:rPr lang="en-US" sz="1600" b="1" dirty="0" smtClean="0"/>
              <a:t>as</a:t>
            </a:r>
            <a:r>
              <a:rPr lang="en-US" sz="1600" b="1" baseline="0" dirty="0" smtClean="0"/>
              <a:t> I said at the beginning of this presentation, people are truly the heart and soul of IABC. From the members, to the volunteers, to the leaders who step up to the board, to all of you seated in this room today. You are why our chapter exists, and I’d like to applaud all of you for your continued commitment to IABC/BC.</a:t>
            </a:r>
            <a:endParaRPr lang="en-US" sz="1600" dirty="0"/>
          </a:p>
          <a:p>
            <a:endParaRPr lang="en-US" sz="1600" dirty="0"/>
          </a:p>
        </p:txBody>
      </p:sp>
      <p:sp>
        <p:nvSpPr>
          <p:cNvPr id="4" name="Slide Number Placeholder 3"/>
          <p:cNvSpPr>
            <a:spLocks noGrp="1"/>
          </p:cNvSpPr>
          <p:nvPr>
            <p:ph type="sldNum" sz="quarter" idx="10"/>
          </p:nvPr>
        </p:nvSpPr>
        <p:spPr/>
        <p:txBody>
          <a:bodyPr/>
          <a:lstStyle/>
          <a:p>
            <a:fld id="{E6DB253B-D2E7-4DC2-946F-901B0170BF39}" type="slidenum">
              <a:rPr lang="en-US" smtClean="0"/>
              <a:t>9</a:t>
            </a:fld>
            <a:endParaRPr lang="en-US"/>
          </a:p>
        </p:txBody>
      </p:sp>
    </p:spTree>
    <p:extLst>
      <p:ext uri="{BB962C8B-B14F-4D97-AF65-F5344CB8AC3E}">
        <p14:creationId xmlns:p14="http://schemas.microsoft.com/office/powerpoint/2010/main" val="32105398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IABC_backgroundsoli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417952"/>
            <a:ext cx="7772400" cy="996650"/>
          </a:xfrm>
        </p:spPr>
        <p:txBody>
          <a:bodyPr/>
          <a:lstStyle>
            <a:lvl1pPr algn="ctr">
              <a:defRPr>
                <a:solidFill>
                  <a:srgbClr val="FFFFFF"/>
                </a:solidFill>
              </a:defRPr>
            </a:lvl1pPr>
          </a:lstStyle>
          <a:p>
            <a:r>
              <a:rPr lang="en-CA" dirty="0" smtClean="0"/>
              <a:t>Click to edit Master title style</a:t>
            </a:r>
            <a:endParaRPr lang="en-US" dirty="0"/>
          </a:p>
        </p:txBody>
      </p:sp>
      <p:sp>
        <p:nvSpPr>
          <p:cNvPr id="3" name="Subtitle 2"/>
          <p:cNvSpPr>
            <a:spLocks noGrp="1"/>
          </p:cNvSpPr>
          <p:nvPr>
            <p:ph type="subTitle" idx="1"/>
          </p:nvPr>
        </p:nvSpPr>
        <p:spPr>
          <a:xfrm>
            <a:off x="1371600" y="1896851"/>
            <a:ext cx="6400800" cy="3741949"/>
          </a:xfrm>
        </p:spPr>
        <p:txBody>
          <a:bodyPr/>
          <a:lstStyle>
            <a:lvl1pPr marL="0" indent="0" algn="ctr">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smtClean="0"/>
              <a:t>Click to edit Master subtitle style</a:t>
            </a:r>
            <a:endParaRPr lang="en-US" dirty="0"/>
          </a:p>
        </p:txBody>
      </p:sp>
      <p:sp>
        <p:nvSpPr>
          <p:cNvPr id="4" name="Date Placeholder 3"/>
          <p:cNvSpPr>
            <a:spLocks noGrp="1"/>
          </p:cNvSpPr>
          <p:nvPr>
            <p:ph type="dt" sz="half" idx="10"/>
          </p:nvPr>
        </p:nvSpPr>
        <p:spPr/>
        <p:txBody>
          <a:bodyPr/>
          <a:lstStyle/>
          <a:p>
            <a:fld id="{BAE5746F-980F-C945-AA36-D3026C584EEF}" type="datetimeFigureOut">
              <a:rPr lang="en-US" smtClean="0"/>
              <a:t>6/21/2017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0A7AB-5950-7748-8FCB-A0CDA99D93D8}" type="slidenum">
              <a:rPr lang="en-US" smtClean="0"/>
              <a:t>‹#›</a:t>
            </a:fld>
            <a:endParaRPr lang="en-US"/>
          </a:p>
        </p:txBody>
      </p:sp>
    </p:spTree>
    <p:extLst>
      <p:ext uri="{BB962C8B-B14F-4D97-AF65-F5344CB8AC3E}">
        <p14:creationId xmlns:p14="http://schemas.microsoft.com/office/powerpoint/2010/main" val="3595749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BAE5746F-980F-C945-AA36-D3026C584EEF}" type="datetimeFigureOut">
              <a:rPr lang="en-US" smtClean="0"/>
              <a:t>6/21/2017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D0A7AB-5950-7748-8FCB-A0CDA99D93D8}" type="slidenum">
              <a:rPr lang="en-US" smtClean="0"/>
              <a:t>‹#›</a:t>
            </a:fld>
            <a:endParaRPr lang="en-US"/>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Tree>
    <p:extLst>
      <p:ext uri="{BB962C8B-B14F-4D97-AF65-F5344CB8AC3E}">
        <p14:creationId xmlns:p14="http://schemas.microsoft.com/office/powerpoint/2010/main" val="2377255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1B32A1-8474-4B95-96F4-5F0CA9D80C3A}" type="datetimeFigureOut">
              <a:rPr lang="en-US" smtClean="0"/>
              <a:pPr/>
              <a:t>6/21/2017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804A3D-777C-47B4-9EB7-D8ADC6D63B09}" type="slidenum">
              <a:rPr lang="en-US" smtClean="0"/>
              <a:pPr/>
              <a:t>‹#›</a:t>
            </a:fld>
            <a:endParaRPr lang="en-US"/>
          </a:p>
        </p:txBody>
      </p:sp>
    </p:spTree>
    <p:extLst>
      <p:ext uri="{BB962C8B-B14F-4D97-AF65-F5344CB8AC3E}">
        <p14:creationId xmlns:p14="http://schemas.microsoft.com/office/powerpoint/2010/main" val="120950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1B32A1-8474-4B95-96F4-5F0CA9D80C3A}" type="datetimeFigureOut">
              <a:rPr lang="en-US" smtClean="0"/>
              <a:pPr/>
              <a:t>6/21/2017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04A3D-777C-47B4-9EB7-D8ADC6D63B09}" type="slidenum">
              <a:rPr lang="en-US" smtClean="0"/>
              <a:pPr/>
              <a:t>‹#›</a:t>
            </a:fld>
            <a:endParaRPr lang="en-US"/>
          </a:p>
        </p:txBody>
      </p:sp>
    </p:spTree>
    <p:extLst>
      <p:ext uri="{BB962C8B-B14F-4D97-AF65-F5344CB8AC3E}">
        <p14:creationId xmlns:p14="http://schemas.microsoft.com/office/powerpoint/2010/main" val="3527229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1B32A1-8474-4B95-96F4-5F0CA9D80C3A}" type="datetimeFigureOut">
              <a:rPr lang="en-US" smtClean="0"/>
              <a:pPr/>
              <a:t>6/21/2017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04A3D-777C-47B4-9EB7-D8ADC6D63B09}" type="slidenum">
              <a:rPr lang="en-US" smtClean="0"/>
              <a:pPr/>
              <a:t>‹#›</a:t>
            </a:fld>
            <a:endParaRPr lang="en-US"/>
          </a:p>
        </p:txBody>
      </p:sp>
    </p:spTree>
    <p:extLst>
      <p:ext uri="{BB962C8B-B14F-4D97-AF65-F5344CB8AC3E}">
        <p14:creationId xmlns:p14="http://schemas.microsoft.com/office/powerpoint/2010/main" val="1226258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7"/>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417638"/>
          </a:xfrm>
          <a:prstGeom prst="rect">
            <a:avLst/>
          </a:prstGeom>
        </p:spPr>
        <p:txBody>
          <a:bodyPr vert="horz" lIns="91440" tIns="45720" rIns="91440" bIns="45720" rtlCol="0" anchor="ctr">
            <a:normAutofit/>
          </a:bodyPr>
          <a:lstStyle/>
          <a:p>
            <a:r>
              <a:rPr lang="en-CA"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E5746F-980F-C945-AA36-D3026C584EEF}" type="datetimeFigureOut">
              <a:rPr lang="en-US" smtClean="0"/>
              <a:t>6/21/2017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D0A7AB-5950-7748-8FCB-A0CDA99D93D8}" type="slidenum">
              <a:rPr lang="en-US" smtClean="0"/>
              <a:t>‹#›</a:t>
            </a:fld>
            <a:endParaRPr lang="en-US"/>
          </a:p>
        </p:txBody>
      </p:sp>
    </p:spTree>
    <p:extLst>
      <p:ext uri="{BB962C8B-B14F-4D97-AF65-F5344CB8AC3E}">
        <p14:creationId xmlns:p14="http://schemas.microsoft.com/office/powerpoint/2010/main" val="3571016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457200" rtl="0" eaLnBrk="1" latinLnBrk="0" hangingPunct="1">
        <a:spcBef>
          <a:spcPct val="0"/>
        </a:spcBef>
        <a:buNone/>
        <a:defRPr sz="4400" b="0" i="0" kern="1200">
          <a:solidFill>
            <a:schemeClr val="bg1">
              <a:lumMod val="50000"/>
            </a:schemeClr>
          </a:solidFill>
          <a:latin typeface="Myriad Pro"/>
          <a:ea typeface="+mj-ea"/>
          <a:cs typeface="Myriad Pro"/>
        </a:defRPr>
      </a:lvl1pPr>
    </p:titleStyle>
    <p:bodyStyle>
      <a:lvl1pPr marL="342900" indent="-342900" algn="l" defTabSz="457200" rtl="0" eaLnBrk="1" latinLnBrk="0" hangingPunct="1">
        <a:spcBef>
          <a:spcPct val="20000"/>
        </a:spcBef>
        <a:buFont typeface="Arial"/>
        <a:buChar char="•"/>
        <a:defRPr sz="3200" b="0" i="0" kern="1200">
          <a:solidFill>
            <a:schemeClr val="bg1"/>
          </a:solidFill>
          <a:latin typeface="Myriad Pro"/>
          <a:ea typeface="+mn-ea"/>
          <a:cs typeface="Myriad Pro"/>
        </a:defRPr>
      </a:lvl1pPr>
      <a:lvl2pPr marL="742950" indent="-285750" algn="l" defTabSz="457200" rtl="0" eaLnBrk="1" latinLnBrk="0" hangingPunct="1">
        <a:spcBef>
          <a:spcPct val="20000"/>
        </a:spcBef>
        <a:buFont typeface="Arial"/>
        <a:buChar char="–"/>
        <a:defRPr sz="2800" b="0" i="0" kern="1200">
          <a:solidFill>
            <a:schemeClr val="bg1"/>
          </a:solidFill>
          <a:latin typeface="Myriad Pro"/>
          <a:ea typeface="+mn-ea"/>
          <a:cs typeface="Myriad Pro"/>
        </a:defRPr>
      </a:lvl2pPr>
      <a:lvl3pPr marL="1143000" indent="-228600" algn="l" defTabSz="457200" rtl="0" eaLnBrk="1" latinLnBrk="0" hangingPunct="1">
        <a:spcBef>
          <a:spcPct val="20000"/>
        </a:spcBef>
        <a:buFont typeface="Arial"/>
        <a:buChar char="•"/>
        <a:defRPr sz="2400" b="0" i="0" kern="1200">
          <a:solidFill>
            <a:schemeClr val="bg1"/>
          </a:solidFill>
          <a:latin typeface="Myriad Pro"/>
          <a:ea typeface="+mn-ea"/>
          <a:cs typeface="Myriad Pro"/>
        </a:defRPr>
      </a:lvl3pPr>
      <a:lvl4pPr marL="1600200" indent="-228600" algn="l" defTabSz="457200" rtl="0" eaLnBrk="1" latinLnBrk="0" hangingPunct="1">
        <a:spcBef>
          <a:spcPct val="20000"/>
        </a:spcBef>
        <a:buFont typeface="Arial"/>
        <a:buChar char="–"/>
        <a:defRPr sz="2000" b="0" i="0" kern="1200">
          <a:solidFill>
            <a:schemeClr val="bg1"/>
          </a:solidFill>
          <a:latin typeface="Myriad Pro"/>
          <a:ea typeface="+mn-ea"/>
          <a:cs typeface="Myriad Pro"/>
        </a:defRPr>
      </a:lvl4pPr>
      <a:lvl5pPr marL="2057400" indent="-228600" algn="l" defTabSz="457200" rtl="0" eaLnBrk="1" latinLnBrk="0" hangingPunct="1">
        <a:spcBef>
          <a:spcPct val="20000"/>
        </a:spcBef>
        <a:buFont typeface="Arial"/>
        <a:buChar char="»"/>
        <a:defRPr sz="2000" b="0" i="0" kern="1200">
          <a:solidFill>
            <a:schemeClr val="bg1"/>
          </a:solidFill>
          <a:latin typeface="Myriad Pro"/>
          <a:ea typeface="+mn-ea"/>
          <a:cs typeface="Myriad Pro"/>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6371" y="762000"/>
            <a:ext cx="6934200" cy="725714"/>
          </a:xfrm>
        </p:spPr>
        <p:txBody>
          <a:bodyPr>
            <a:noAutofit/>
          </a:bodyPr>
          <a:lstStyle/>
          <a:p>
            <a:pPr algn="ctr"/>
            <a:r>
              <a:rPr lang="en-US" dirty="0" smtClean="0">
                <a:solidFill>
                  <a:schemeClr val="bg1"/>
                </a:solidFill>
              </a:rPr>
              <a:t>Annual General Meeting</a:t>
            </a:r>
            <a:endParaRPr lang="en-US" dirty="0">
              <a:solidFill>
                <a:schemeClr val="bg1"/>
              </a:solidFill>
            </a:endParaRPr>
          </a:p>
        </p:txBody>
      </p:sp>
      <p:sp>
        <p:nvSpPr>
          <p:cNvPr id="3" name="Subtitle 2"/>
          <p:cNvSpPr>
            <a:spLocks noGrp="1"/>
          </p:cNvSpPr>
          <p:nvPr>
            <p:ph type="subTitle" idx="1"/>
          </p:nvPr>
        </p:nvSpPr>
        <p:spPr>
          <a:xfrm>
            <a:off x="1181027" y="1792804"/>
            <a:ext cx="6934200" cy="3770086"/>
          </a:xfrm>
        </p:spPr>
        <p:txBody>
          <a:bodyPr>
            <a:normAutofit/>
          </a:bodyPr>
          <a:lstStyle/>
          <a:p>
            <a:r>
              <a:rPr lang="en-US" dirty="0" smtClean="0">
                <a:solidFill>
                  <a:schemeClr val="bg1"/>
                </a:solidFill>
              </a:rPr>
              <a:t>June 22, 2017</a:t>
            </a:r>
          </a:p>
          <a:p>
            <a:endParaRPr lang="en-US" dirty="0">
              <a:solidFill>
                <a:schemeClr val="bg1"/>
              </a:solidFill>
            </a:endParaRPr>
          </a:p>
          <a:p>
            <a:endParaRPr lang="en-US" dirty="0" smtClean="0">
              <a:solidFill>
                <a:schemeClr val="bg1"/>
              </a:solidFill>
            </a:endParaRPr>
          </a:p>
          <a:p>
            <a:endParaRPr lang="en-US" dirty="0">
              <a:solidFill>
                <a:schemeClr val="bg1"/>
              </a:solidFill>
            </a:endParaRPr>
          </a:p>
          <a:p>
            <a:r>
              <a:rPr lang="en-US" sz="2400" dirty="0" smtClean="0">
                <a:solidFill>
                  <a:schemeClr val="bg1"/>
                </a:solidFill>
              </a:rPr>
              <a:t>Sarah Parker, President</a:t>
            </a:r>
          </a:p>
          <a:p>
            <a:r>
              <a:rPr lang="en-US" sz="2400" dirty="0" smtClean="0">
                <a:solidFill>
                  <a:schemeClr val="bg1"/>
                </a:solidFill>
              </a:rPr>
              <a:t>John Almond, Treasurer</a:t>
            </a:r>
          </a:p>
          <a:p>
            <a:r>
              <a:rPr lang="en-US" sz="2400" dirty="0" smtClean="0">
                <a:solidFill>
                  <a:schemeClr val="bg1"/>
                </a:solidFill>
              </a:rPr>
              <a:t>Jeanette LeBlanc, Incoming President</a:t>
            </a:r>
            <a:endParaRPr lang="en-US" sz="2400" dirty="0">
              <a:solidFill>
                <a:schemeClr val="bg1"/>
              </a:solidFill>
            </a:endParaRPr>
          </a:p>
        </p:txBody>
      </p:sp>
    </p:spTree>
    <p:extLst>
      <p:ext uri="{BB962C8B-B14F-4D97-AF65-F5344CB8AC3E}">
        <p14:creationId xmlns:p14="http://schemas.microsoft.com/office/powerpoint/2010/main" val="4085120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pPr marL="0" indent="0">
              <a:buNone/>
            </a:pPr>
            <a:endParaRPr lang="en-US" dirty="0" smtClean="0"/>
          </a:p>
          <a:p>
            <a:endParaRPr lang="en-US" dirty="0" smtClean="0"/>
          </a:p>
          <a:p>
            <a:endParaRPr lang="en-US" dirty="0"/>
          </a:p>
        </p:txBody>
      </p:sp>
      <p:sp>
        <p:nvSpPr>
          <p:cNvPr id="4" name="Content Placeholder 4"/>
          <p:cNvSpPr txBox="1">
            <a:spLocks/>
          </p:cNvSpPr>
          <p:nvPr/>
        </p:nvSpPr>
        <p:spPr>
          <a:xfrm>
            <a:off x="457200" y="1417638"/>
            <a:ext cx="4038600"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b="0" i="0" kern="1200">
                <a:solidFill>
                  <a:schemeClr val="bg1"/>
                </a:solidFill>
                <a:latin typeface="Myriad Pro"/>
                <a:ea typeface="+mn-ea"/>
                <a:cs typeface="Myriad Pro"/>
              </a:defRPr>
            </a:lvl1pPr>
            <a:lvl2pPr marL="742950" indent="-285750" algn="l" defTabSz="457200" rtl="0" eaLnBrk="1" latinLnBrk="0" hangingPunct="1">
              <a:spcBef>
                <a:spcPct val="20000"/>
              </a:spcBef>
              <a:buFont typeface="Arial"/>
              <a:buChar char="–"/>
              <a:defRPr sz="2800" b="0" i="0" kern="1200">
                <a:solidFill>
                  <a:schemeClr val="bg1"/>
                </a:solidFill>
                <a:latin typeface="Myriad Pro"/>
                <a:ea typeface="+mn-ea"/>
                <a:cs typeface="Myriad Pro"/>
              </a:defRPr>
            </a:lvl2pPr>
            <a:lvl3pPr marL="1143000" indent="-228600" algn="l" defTabSz="457200" rtl="0" eaLnBrk="1" latinLnBrk="0" hangingPunct="1">
              <a:spcBef>
                <a:spcPct val="20000"/>
              </a:spcBef>
              <a:buFont typeface="Arial"/>
              <a:buChar char="•"/>
              <a:defRPr sz="2400" b="0" i="0" kern="1200">
                <a:solidFill>
                  <a:schemeClr val="bg1"/>
                </a:solidFill>
                <a:latin typeface="Myriad Pro"/>
                <a:ea typeface="+mn-ea"/>
                <a:cs typeface="Myriad Pro"/>
              </a:defRPr>
            </a:lvl3pPr>
            <a:lvl4pPr marL="1600200" indent="-228600" algn="l" defTabSz="457200" rtl="0" eaLnBrk="1" latinLnBrk="0" hangingPunct="1">
              <a:spcBef>
                <a:spcPct val="20000"/>
              </a:spcBef>
              <a:buFont typeface="Arial"/>
              <a:buChar char="–"/>
              <a:defRPr sz="2000" b="0" i="0" kern="1200">
                <a:solidFill>
                  <a:schemeClr val="bg1"/>
                </a:solidFill>
                <a:latin typeface="Myriad Pro"/>
                <a:ea typeface="+mn-ea"/>
                <a:cs typeface="Myriad Pro"/>
              </a:defRPr>
            </a:lvl4pPr>
            <a:lvl5pPr marL="2057400" indent="-228600" algn="l" defTabSz="457200" rtl="0" eaLnBrk="1" latinLnBrk="0" hangingPunct="1">
              <a:spcBef>
                <a:spcPct val="20000"/>
              </a:spcBef>
              <a:buFont typeface="Arial"/>
              <a:buChar char="»"/>
              <a:defRPr sz="2000" b="0" i="0" kern="1200">
                <a:solidFill>
                  <a:schemeClr val="bg1"/>
                </a:solidFill>
                <a:latin typeface="Myriad Pro"/>
                <a:ea typeface="+mn-ea"/>
                <a:cs typeface="Myriad Pro"/>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en-US" sz="1800" b="1" dirty="0" smtClean="0"/>
              <a:t>Executive </a:t>
            </a:r>
            <a:endParaRPr lang="en-US" sz="1800" dirty="0" smtClean="0"/>
          </a:p>
          <a:p>
            <a:r>
              <a:rPr lang="en-US" sz="1800" dirty="0"/>
              <a:t>Sarah Parker, </a:t>
            </a:r>
            <a:r>
              <a:rPr lang="en-US" sz="1800" dirty="0" smtClean="0"/>
              <a:t>President</a:t>
            </a:r>
          </a:p>
          <a:p>
            <a:r>
              <a:rPr lang="en-US" sz="1800" dirty="0"/>
              <a:t>Jeanette LeBlanc, Vice </a:t>
            </a:r>
            <a:r>
              <a:rPr lang="en-US" sz="1800" dirty="0" smtClean="0"/>
              <a:t>President</a:t>
            </a:r>
            <a:endParaRPr lang="en-US" sz="1800" dirty="0"/>
          </a:p>
          <a:p>
            <a:r>
              <a:rPr lang="en-US" sz="1800" dirty="0" smtClean="0"/>
              <a:t>Catherine Pitman, Past President</a:t>
            </a:r>
          </a:p>
          <a:p>
            <a:r>
              <a:rPr lang="en-US" sz="1800" dirty="0" smtClean="0"/>
              <a:t>John Almond, Director of Finance</a:t>
            </a:r>
          </a:p>
          <a:p>
            <a:r>
              <a:rPr lang="en-US" sz="1800" dirty="0" smtClean="0"/>
              <a:t>Gillian Hobbs and Sheryl Gray, Executive Administrators</a:t>
            </a:r>
          </a:p>
          <a:p>
            <a:endParaRPr lang="en-US" dirty="0"/>
          </a:p>
        </p:txBody>
      </p:sp>
      <p:sp>
        <p:nvSpPr>
          <p:cNvPr id="5" name="Content Placeholder 5"/>
          <p:cNvSpPr txBox="1">
            <a:spLocks/>
          </p:cNvSpPr>
          <p:nvPr/>
        </p:nvSpPr>
        <p:spPr>
          <a:xfrm>
            <a:off x="4648200" y="1417638"/>
            <a:ext cx="4227576" cy="4525963"/>
          </a:xfrm>
          <a:prstGeom prst="rect">
            <a:avLst/>
          </a:prstGeom>
        </p:spPr>
        <p:txBody>
          <a:bodyPr>
            <a:normAutofit/>
          </a:bodyPr>
          <a:lstStyle>
            <a:lvl1pPr marL="342900" indent="-342900" algn="l" defTabSz="457200" rtl="0" eaLnBrk="1" latinLnBrk="0" hangingPunct="1">
              <a:spcBef>
                <a:spcPct val="20000"/>
              </a:spcBef>
              <a:buFont typeface="Arial"/>
              <a:buChar char="•"/>
              <a:defRPr sz="3200" b="0" i="0" kern="1200">
                <a:solidFill>
                  <a:schemeClr val="bg1"/>
                </a:solidFill>
                <a:latin typeface="Myriad Pro"/>
                <a:ea typeface="+mn-ea"/>
                <a:cs typeface="Myriad Pro"/>
              </a:defRPr>
            </a:lvl1pPr>
            <a:lvl2pPr marL="742950" indent="-285750" algn="l" defTabSz="457200" rtl="0" eaLnBrk="1" latinLnBrk="0" hangingPunct="1">
              <a:spcBef>
                <a:spcPct val="20000"/>
              </a:spcBef>
              <a:buFont typeface="Arial"/>
              <a:buChar char="–"/>
              <a:defRPr sz="2800" b="0" i="0" kern="1200">
                <a:solidFill>
                  <a:schemeClr val="bg1"/>
                </a:solidFill>
                <a:latin typeface="Myriad Pro"/>
                <a:ea typeface="+mn-ea"/>
                <a:cs typeface="Myriad Pro"/>
              </a:defRPr>
            </a:lvl2pPr>
            <a:lvl3pPr marL="1143000" indent="-228600" algn="l" defTabSz="457200" rtl="0" eaLnBrk="1" latinLnBrk="0" hangingPunct="1">
              <a:spcBef>
                <a:spcPct val="20000"/>
              </a:spcBef>
              <a:buFont typeface="Arial"/>
              <a:buChar char="•"/>
              <a:defRPr sz="2400" b="0" i="0" kern="1200">
                <a:solidFill>
                  <a:schemeClr val="bg1"/>
                </a:solidFill>
                <a:latin typeface="Myriad Pro"/>
                <a:ea typeface="+mn-ea"/>
                <a:cs typeface="Myriad Pro"/>
              </a:defRPr>
            </a:lvl3pPr>
            <a:lvl4pPr marL="1600200" indent="-228600" algn="l" defTabSz="457200" rtl="0" eaLnBrk="1" latinLnBrk="0" hangingPunct="1">
              <a:spcBef>
                <a:spcPct val="20000"/>
              </a:spcBef>
              <a:buFont typeface="Arial"/>
              <a:buChar char="–"/>
              <a:defRPr sz="2000" b="0" i="0" kern="1200">
                <a:solidFill>
                  <a:schemeClr val="bg1"/>
                </a:solidFill>
                <a:latin typeface="Myriad Pro"/>
                <a:ea typeface="+mn-ea"/>
                <a:cs typeface="Myriad Pro"/>
              </a:defRPr>
            </a:lvl4pPr>
            <a:lvl5pPr marL="2057400" indent="-228600" algn="l" defTabSz="457200" rtl="0" eaLnBrk="1" latinLnBrk="0" hangingPunct="1">
              <a:spcBef>
                <a:spcPct val="20000"/>
              </a:spcBef>
              <a:buFont typeface="Arial"/>
              <a:buChar char="»"/>
              <a:defRPr sz="2000" b="0" i="0" kern="1200">
                <a:solidFill>
                  <a:schemeClr val="bg1"/>
                </a:solidFill>
                <a:latin typeface="Myriad Pro"/>
                <a:ea typeface="+mn-ea"/>
                <a:cs typeface="Myriad Pro"/>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en-US" sz="1800" b="1" dirty="0" smtClean="0"/>
              <a:t>Board Members </a:t>
            </a:r>
          </a:p>
          <a:p>
            <a:r>
              <a:rPr lang="en-US" sz="1800" dirty="0" smtClean="0"/>
              <a:t>Claire </a:t>
            </a:r>
            <a:r>
              <a:rPr lang="en-US" sz="1800" dirty="0" err="1" smtClean="0"/>
              <a:t>Sivley</a:t>
            </a:r>
            <a:r>
              <a:rPr lang="en-US" sz="1800" dirty="0" smtClean="0"/>
              <a:t>, Special Events &amp; Awards</a:t>
            </a:r>
          </a:p>
          <a:p>
            <a:r>
              <a:rPr lang="en-US" sz="1800" dirty="0" smtClean="0"/>
              <a:t>Kirk Grayson, ABC, Digital Operations</a:t>
            </a:r>
          </a:p>
          <a:p>
            <a:r>
              <a:rPr lang="en-US" sz="1800" dirty="0" smtClean="0"/>
              <a:t>Bradley </a:t>
            </a:r>
            <a:r>
              <a:rPr lang="en-US" sz="1800" dirty="0" err="1" smtClean="0"/>
              <a:t>Tollefsen</a:t>
            </a:r>
            <a:r>
              <a:rPr lang="en-US" sz="1800" dirty="0" smtClean="0"/>
              <a:t>, </a:t>
            </a:r>
            <a:r>
              <a:rPr lang="en-US" sz="1800" dirty="0"/>
              <a:t>Sponsorship &amp; Advertising</a:t>
            </a:r>
            <a:endParaRPr lang="en-US" sz="1800" dirty="0" smtClean="0"/>
          </a:p>
          <a:p>
            <a:r>
              <a:rPr lang="en-US" sz="1800" dirty="0" smtClean="0"/>
              <a:t>Jeff Pelletier &amp; Gemma Lawrence, Digital Marketing &amp; Member Communications</a:t>
            </a:r>
          </a:p>
          <a:p>
            <a:r>
              <a:rPr lang="en-US" sz="1800" dirty="0" smtClean="0"/>
              <a:t>Rachel Wong, CMP, Membership</a:t>
            </a:r>
          </a:p>
          <a:p>
            <a:r>
              <a:rPr lang="en-US" sz="1800" dirty="0" smtClean="0"/>
              <a:t>Marie Bartlett, Career Development</a:t>
            </a:r>
          </a:p>
          <a:p>
            <a:r>
              <a:rPr lang="en-US" sz="1800" dirty="0" smtClean="0"/>
              <a:t>Lydia </a:t>
            </a:r>
            <a:r>
              <a:rPr lang="en-US" sz="1800" dirty="0" err="1" smtClean="0"/>
              <a:t>Tay</a:t>
            </a:r>
            <a:r>
              <a:rPr lang="en-US" sz="1800" dirty="0" smtClean="0"/>
              <a:t>, Volunteer Services</a:t>
            </a:r>
          </a:p>
          <a:p>
            <a:r>
              <a:rPr lang="en-US" sz="1800" dirty="0" smtClean="0"/>
              <a:t>Vacant, PD &amp; SIGs</a:t>
            </a:r>
          </a:p>
          <a:p>
            <a:endParaRPr lang="en-US" sz="1800" dirty="0"/>
          </a:p>
        </p:txBody>
      </p:sp>
    </p:spTree>
    <p:extLst>
      <p:ext uri="{BB962C8B-B14F-4D97-AF65-F5344CB8AC3E}">
        <p14:creationId xmlns:p14="http://schemas.microsoft.com/office/powerpoint/2010/main" val="1249449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Treasurer’s Report</a:t>
            </a:r>
            <a:endParaRPr lang="en-US" dirty="0"/>
          </a:p>
        </p:txBody>
      </p:sp>
      <p:sp>
        <p:nvSpPr>
          <p:cNvPr id="3" name="Subtitle 2"/>
          <p:cNvSpPr>
            <a:spLocks noGrp="1"/>
          </p:cNvSpPr>
          <p:nvPr>
            <p:ph type="subTitle" idx="1"/>
          </p:nvPr>
        </p:nvSpPr>
        <p:spPr/>
        <p:txBody>
          <a:bodyPr>
            <a:normAutofit/>
          </a:bodyPr>
          <a:lstStyle/>
          <a:p>
            <a:r>
              <a:rPr lang="en-US" dirty="0" smtClean="0">
                <a:solidFill>
                  <a:schemeClr val="bg1"/>
                </a:solidFill>
              </a:rPr>
              <a:t>John Almond</a:t>
            </a:r>
            <a:endParaRPr lang="en-US" dirty="0">
              <a:solidFill>
                <a:schemeClr val="bg1"/>
              </a:solidFill>
            </a:endParaRPr>
          </a:p>
        </p:txBody>
      </p:sp>
    </p:spTree>
    <p:extLst>
      <p:ext uri="{BB962C8B-B14F-4D97-AF65-F5344CB8AC3E}">
        <p14:creationId xmlns:p14="http://schemas.microsoft.com/office/powerpoint/2010/main" val="16813652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56932436"/>
              </p:ext>
            </p:extLst>
          </p:nvPr>
        </p:nvGraphicFramePr>
        <p:xfrm>
          <a:off x="457200" y="2514600"/>
          <a:ext cx="8229600" cy="2250440"/>
        </p:xfrm>
        <a:graphic>
          <a:graphicData uri="http://schemas.openxmlformats.org/drawingml/2006/table">
            <a:tbl>
              <a:tblPr firstRow="1" bandRow="1">
                <a:tableStyleId>{775DCB02-9BB8-47FD-8907-85C794F793BA}</a:tableStyleId>
              </a:tblPr>
              <a:tblGrid>
                <a:gridCol w="1645920"/>
                <a:gridCol w="1645920"/>
                <a:gridCol w="1645920"/>
                <a:gridCol w="1645920"/>
                <a:gridCol w="1645920"/>
              </a:tblGrid>
              <a:tr h="370840">
                <a:tc>
                  <a:txBody>
                    <a:bodyPr/>
                    <a:lstStyle/>
                    <a:p>
                      <a:pPr algn="ctr"/>
                      <a:endParaRPr lang="en-US" dirty="0"/>
                    </a:p>
                  </a:txBody>
                  <a:tcPr/>
                </a:tc>
                <a:tc>
                  <a:txBody>
                    <a:bodyPr/>
                    <a:lstStyle/>
                    <a:p>
                      <a:pPr algn="ctr"/>
                      <a:r>
                        <a:rPr lang="en-US" dirty="0" smtClean="0"/>
                        <a:t>ACTUAL (2017)</a:t>
                      </a:r>
                      <a:endParaRPr lang="en-US" dirty="0"/>
                    </a:p>
                  </a:txBody>
                  <a:tcPr/>
                </a:tc>
                <a:tc>
                  <a:txBody>
                    <a:bodyPr/>
                    <a:lstStyle/>
                    <a:p>
                      <a:pPr algn="ctr"/>
                      <a:r>
                        <a:rPr lang="en-US" dirty="0" smtClean="0"/>
                        <a:t>ACTUAL YE</a:t>
                      </a:r>
                      <a:r>
                        <a:rPr lang="en-US" baseline="0" dirty="0" smtClean="0"/>
                        <a:t> (2016)</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VARIANCE</a:t>
                      </a:r>
                      <a:endParaRPr lang="en-US" dirty="0"/>
                    </a:p>
                  </a:txBody>
                  <a:tcPr/>
                </a:tc>
              </a:tr>
              <a:tr h="543560">
                <a:tc>
                  <a:txBody>
                    <a:bodyPr/>
                    <a:lstStyle/>
                    <a:p>
                      <a:r>
                        <a:rPr lang="en-US" dirty="0" smtClean="0"/>
                        <a:t>REVENUE</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$119,067</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$118,860</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$95,000</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$24,067</a:t>
                      </a:r>
                      <a:endParaRPr lang="en-US" dirty="0"/>
                    </a:p>
                  </a:txBody>
                  <a:tcPr anchor="ctr"/>
                </a:tc>
              </a:tr>
              <a:tr h="609600">
                <a:tc>
                  <a:txBody>
                    <a:bodyPr/>
                    <a:lstStyle/>
                    <a:p>
                      <a:r>
                        <a:rPr lang="en-US" dirty="0" smtClean="0"/>
                        <a:t>EXPENSES</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$106,536</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$120,825</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$95,330</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$11,205</a:t>
                      </a:r>
                      <a:endParaRPr lang="en-US" dirty="0"/>
                    </a:p>
                  </a:txBody>
                  <a:tcPr anchor="ctr"/>
                </a:tc>
              </a:tr>
              <a:tr h="457200">
                <a:tc>
                  <a:txBody>
                    <a:bodyPr/>
                    <a:lstStyle/>
                    <a:p>
                      <a:r>
                        <a:rPr lang="en-US" dirty="0" smtClean="0"/>
                        <a:t>NET INCOME</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$12,530</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($1965)</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($330)</a:t>
                      </a:r>
                      <a:endParaRPr 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$12,862</a:t>
                      </a:r>
                      <a:endParaRPr lang="en-US" dirty="0"/>
                    </a:p>
                  </a:txBody>
                  <a:tcPr anchor="ctr"/>
                </a:tc>
              </a:tr>
            </a:tbl>
          </a:graphicData>
        </a:graphic>
      </p:graphicFrame>
      <p:sp>
        <p:nvSpPr>
          <p:cNvPr id="3" name="TextBox 2"/>
          <p:cNvSpPr txBox="1"/>
          <p:nvPr/>
        </p:nvSpPr>
        <p:spPr>
          <a:xfrm>
            <a:off x="896983" y="1619794"/>
            <a:ext cx="4781006" cy="523220"/>
          </a:xfrm>
          <a:prstGeom prst="rect">
            <a:avLst/>
          </a:prstGeom>
          <a:noFill/>
        </p:spPr>
        <p:txBody>
          <a:bodyPr wrap="square" rtlCol="0">
            <a:spAutoFit/>
          </a:bodyPr>
          <a:lstStyle/>
          <a:p>
            <a:r>
              <a:rPr lang="en-US" sz="2800" dirty="0" smtClean="0">
                <a:solidFill>
                  <a:schemeClr val="bg1"/>
                </a:solidFill>
                <a:latin typeface="Myriad Pro"/>
              </a:rPr>
              <a:t>As of May 31, 2017</a:t>
            </a:r>
            <a:endParaRPr lang="en-US" sz="2800" dirty="0">
              <a:solidFill>
                <a:schemeClr val="bg1"/>
              </a:solidFill>
              <a:latin typeface="Myriad Pro"/>
            </a:endParaRPr>
          </a:p>
        </p:txBody>
      </p:sp>
      <p:sp>
        <p:nvSpPr>
          <p:cNvPr id="6" name="Title 1"/>
          <p:cNvSpPr txBox="1">
            <a:spLocks/>
          </p:cNvSpPr>
          <p:nvPr/>
        </p:nvSpPr>
        <p:spPr>
          <a:xfrm>
            <a:off x="457200" y="0"/>
            <a:ext cx="8229600" cy="1417638"/>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b="0" i="0" kern="1200">
                <a:solidFill>
                  <a:schemeClr val="bg1">
                    <a:lumMod val="50000"/>
                  </a:schemeClr>
                </a:solidFill>
                <a:latin typeface="Myriad Pro"/>
                <a:ea typeface="+mj-ea"/>
                <a:cs typeface="Myriad Pro"/>
              </a:defRPr>
            </a:lvl1pPr>
          </a:lstStyle>
          <a:p>
            <a:r>
              <a:rPr lang="en-US" dirty="0" smtClean="0"/>
              <a:t>Year-to-Date Financials</a:t>
            </a:r>
            <a:endParaRPr lang="en-US" dirty="0"/>
          </a:p>
        </p:txBody>
      </p:sp>
    </p:spTree>
    <p:extLst>
      <p:ext uri="{BB962C8B-B14F-4D97-AF65-F5344CB8AC3E}">
        <p14:creationId xmlns:p14="http://schemas.microsoft.com/office/powerpoint/2010/main" val="3989432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4010"/>
            <a:ext cx="8229600" cy="4083031"/>
          </a:xfrm>
        </p:spPr>
        <p:txBody>
          <a:bodyPr>
            <a:normAutofit/>
          </a:bodyPr>
          <a:lstStyle/>
          <a:p>
            <a:r>
              <a:rPr lang="en-US" sz="3000" dirty="0" smtClean="0"/>
              <a:t>Final </a:t>
            </a:r>
            <a:r>
              <a:rPr lang="en-US" sz="3000" dirty="0"/>
              <a:t>month of financials will include expenses for the </a:t>
            </a:r>
            <a:r>
              <a:rPr lang="en-US" sz="3000" dirty="0" smtClean="0"/>
              <a:t>following:</a:t>
            </a:r>
            <a:endParaRPr lang="en-US" sz="3000" dirty="0"/>
          </a:p>
          <a:p>
            <a:pPr lvl="1"/>
            <a:r>
              <a:rPr lang="en-US" sz="2400" dirty="0" smtClean="0"/>
              <a:t>Dare to Lead revenue share with CWR - $2,500</a:t>
            </a:r>
            <a:endParaRPr lang="en-US" sz="2400" dirty="0"/>
          </a:p>
          <a:p>
            <a:pPr lvl="1"/>
            <a:r>
              <a:rPr lang="en-US" sz="2400" dirty="0" smtClean="0"/>
              <a:t>AGM &amp; Wave </a:t>
            </a:r>
            <a:r>
              <a:rPr lang="en-US" sz="2400" dirty="0"/>
              <a:t>Awards</a:t>
            </a:r>
          </a:p>
          <a:p>
            <a:pPr lvl="1"/>
            <a:r>
              <a:rPr lang="en-US" sz="2400" dirty="0" smtClean="0"/>
              <a:t>Board Strategic Planning meeting</a:t>
            </a:r>
            <a:endParaRPr lang="en-US" sz="2400" dirty="0"/>
          </a:p>
        </p:txBody>
      </p:sp>
      <p:sp>
        <p:nvSpPr>
          <p:cNvPr id="2" name="Title 1"/>
          <p:cNvSpPr>
            <a:spLocks noGrp="1"/>
          </p:cNvSpPr>
          <p:nvPr>
            <p:ph type="title"/>
          </p:nvPr>
        </p:nvSpPr>
        <p:spPr/>
        <p:txBody>
          <a:bodyPr/>
          <a:lstStyle/>
          <a:p>
            <a:r>
              <a:rPr lang="en-US" dirty="0" smtClean="0"/>
              <a:t>2016-2017 Year-end Results</a:t>
            </a:r>
            <a:endParaRPr lang="en-US" dirty="0"/>
          </a:p>
        </p:txBody>
      </p:sp>
    </p:spTree>
    <p:extLst>
      <p:ext uri="{BB962C8B-B14F-4D97-AF65-F5344CB8AC3E}">
        <p14:creationId xmlns:p14="http://schemas.microsoft.com/office/powerpoint/2010/main" val="1468716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8400"/>
            <a:ext cx="8229600" cy="4265667"/>
          </a:xfrm>
        </p:spPr>
        <p:txBody>
          <a:bodyPr>
            <a:noAutofit/>
          </a:bodyPr>
          <a:lstStyle/>
          <a:p>
            <a:pPr fontAlgn="base">
              <a:lnSpc>
                <a:spcPct val="120000"/>
              </a:lnSpc>
            </a:pPr>
            <a:r>
              <a:rPr lang="en-US" sz="2800" dirty="0"/>
              <a:t>Membership revenue to date is 19% over budget</a:t>
            </a:r>
          </a:p>
          <a:p>
            <a:pPr fontAlgn="base">
              <a:lnSpc>
                <a:spcPct val="120000"/>
              </a:lnSpc>
            </a:pPr>
            <a:r>
              <a:rPr lang="en-US" sz="2800" dirty="0"/>
              <a:t>PD revenue was $453 rather budgeted $6,900</a:t>
            </a:r>
          </a:p>
          <a:p>
            <a:pPr fontAlgn="base">
              <a:lnSpc>
                <a:spcPct val="120000"/>
              </a:lnSpc>
            </a:pPr>
            <a:r>
              <a:rPr lang="en-US" sz="2800" dirty="0" err="1"/>
              <a:t>Jobline</a:t>
            </a:r>
            <a:r>
              <a:rPr lang="en-US" sz="2800" dirty="0"/>
              <a:t> has exceeded budget by 30+%</a:t>
            </a:r>
          </a:p>
          <a:p>
            <a:pPr fontAlgn="base">
              <a:lnSpc>
                <a:spcPct val="120000"/>
              </a:lnSpc>
            </a:pPr>
            <a:r>
              <a:rPr lang="en-US" sz="2800" dirty="0"/>
              <a:t>Dare to Lead conference in Vancouver had a profit of over $5,000 – BC’s share is $3,000</a:t>
            </a:r>
          </a:p>
          <a:p>
            <a:pPr fontAlgn="base">
              <a:lnSpc>
                <a:spcPct val="120000"/>
              </a:lnSpc>
            </a:pPr>
            <a:r>
              <a:rPr lang="en-US" sz="2800" dirty="0"/>
              <a:t>Expenses lower or close to budget in all portfolios</a:t>
            </a:r>
          </a:p>
          <a:p>
            <a:pPr fontAlgn="base">
              <a:lnSpc>
                <a:spcPct val="120000"/>
              </a:lnSpc>
            </a:pPr>
            <a:r>
              <a:rPr lang="en-US" sz="2800" dirty="0"/>
              <a:t>$46,950 in sponsored services and $750 cash</a:t>
            </a:r>
          </a:p>
        </p:txBody>
      </p:sp>
      <p:sp>
        <p:nvSpPr>
          <p:cNvPr id="2" name="Title 1"/>
          <p:cNvSpPr>
            <a:spLocks noGrp="1"/>
          </p:cNvSpPr>
          <p:nvPr>
            <p:ph type="title"/>
          </p:nvPr>
        </p:nvSpPr>
        <p:spPr/>
        <p:txBody>
          <a:bodyPr/>
          <a:lstStyle/>
          <a:p>
            <a:r>
              <a:rPr lang="en-US" dirty="0" smtClean="0"/>
              <a:t>Highlights</a:t>
            </a:r>
            <a:endParaRPr lang="en-US" dirty="0"/>
          </a:p>
        </p:txBody>
      </p:sp>
    </p:spTree>
    <p:extLst>
      <p:ext uri="{BB962C8B-B14F-4D97-AF65-F5344CB8AC3E}">
        <p14:creationId xmlns:p14="http://schemas.microsoft.com/office/powerpoint/2010/main" val="586413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Annual Report Financials</a:t>
            </a:r>
            <a:endParaRPr lang="en-US" dirty="0"/>
          </a:p>
        </p:txBody>
      </p:sp>
      <p:sp>
        <p:nvSpPr>
          <p:cNvPr id="3" name="Content Placeholder 2"/>
          <p:cNvSpPr>
            <a:spLocks noGrp="1"/>
          </p:cNvSpPr>
          <p:nvPr>
            <p:ph idx="1"/>
          </p:nvPr>
        </p:nvSpPr>
        <p:spPr>
          <a:xfrm>
            <a:off x="457200" y="1451610"/>
            <a:ext cx="8229600" cy="4525963"/>
          </a:xfrm>
        </p:spPr>
        <p:txBody>
          <a:bodyPr>
            <a:noAutofit/>
          </a:bodyPr>
          <a:lstStyle/>
          <a:p>
            <a:r>
              <a:rPr lang="en-US" sz="3000" dirty="0" smtClean="0"/>
              <a:t>Results for Board Year </a:t>
            </a:r>
            <a:br>
              <a:rPr lang="en-US" sz="3000" dirty="0" smtClean="0"/>
            </a:br>
            <a:r>
              <a:rPr lang="en-US" sz="3000" dirty="0" smtClean="0"/>
              <a:t>July 2015 to June 2016</a:t>
            </a:r>
            <a:endParaRPr lang="en-US" sz="3000" dirty="0"/>
          </a:p>
          <a:p>
            <a:pPr lvl="1"/>
            <a:r>
              <a:rPr lang="en-US" sz="2400" dirty="0" smtClean="0"/>
              <a:t>Year-end financials were reviewed by </a:t>
            </a:r>
            <a:r>
              <a:rPr lang="en-US" sz="2400" dirty="0" err="1" smtClean="0"/>
              <a:t>Smythe</a:t>
            </a:r>
            <a:r>
              <a:rPr lang="en-US" sz="2400" dirty="0" smtClean="0"/>
              <a:t> CPA</a:t>
            </a:r>
          </a:p>
          <a:p>
            <a:pPr lvl="1"/>
            <a:r>
              <a:rPr lang="en-US" sz="2400" dirty="0" smtClean="0"/>
              <a:t>Loss of $2,053 vs. Budgeted loss of $6,000</a:t>
            </a:r>
            <a:endParaRPr lang="en-US" sz="2400" dirty="0"/>
          </a:p>
          <a:p>
            <a:r>
              <a:rPr lang="en-US" sz="3000" dirty="0" smtClean="0"/>
              <a:t>Cash reserve - $48,000</a:t>
            </a:r>
            <a:endParaRPr lang="en-US" sz="3000" dirty="0"/>
          </a:p>
          <a:p>
            <a:pPr lvl="1"/>
            <a:r>
              <a:rPr lang="en-US" sz="2400" dirty="0"/>
              <a:t>A</a:t>
            </a:r>
            <a:r>
              <a:rPr lang="en-US" sz="2400" dirty="0" smtClean="0"/>
              <a:t>pprox. 50% of operating budget</a:t>
            </a:r>
          </a:p>
        </p:txBody>
      </p:sp>
    </p:spTree>
    <p:extLst>
      <p:ext uri="{BB962C8B-B14F-4D97-AF65-F5344CB8AC3E}">
        <p14:creationId xmlns:p14="http://schemas.microsoft.com/office/powerpoint/2010/main" val="3555753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768" y="2338385"/>
            <a:ext cx="5224463" cy="2647952"/>
          </a:xfrm>
        </p:spPr>
        <p:txBody>
          <a:bodyPr>
            <a:normAutofit fontScale="40000" lnSpcReduction="20000"/>
          </a:bodyPr>
          <a:lstStyle/>
          <a:p>
            <a:pPr fontAlgn="t"/>
            <a:r>
              <a:rPr lang="en-US" sz="9600" dirty="0"/>
              <a:t>Vote to pass the 2015/16 </a:t>
            </a:r>
            <a:r>
              <a:rPr lang="en-US" sz="9600" dirty="0" smtClean="0"/>
              <a:t>financials</a:t>
            </a:r>
          </a:p>
          <a:p>
            <a:pPr marL="0" indent="0" fontAlgn="t">
              <a:buNone/>
            </a:pPr>
            <a:endParaRPr lang="en-US" sz="9600" dirty="0"/>
          </a:p>
          <a:p>
            <a:pPr fontAlgn="t"/>
            <a:r>
              <a:rPr lang="en-US" sz="9600" dirty="0"/>
              <a:t>Vote to update the bylaws.</a:t>
            </a:r>
          </a:p>
          <a:p>
            <a:pPr algn="ctr">
              <a:buNone/>
            </a:pPr>
            <a:endParaRPr lang="en-US" sz="15000" b="1" dirty="0"/>
          </a:p>
        </p:txBody>
      </p:sp>
      <p:sp>
        <p:nvSpPr>
          <p:cNvPr id="4" name="Title 1"/>
          <p:cNvSpPr>
            <a:spLocks noGrp="1"/>
          </p:cNvSpPr>
          <p:nvPr>
            <p:ph type="title"/>
          </p:nvPr>
        </p:nvSpPr>
        <p:spPr>
          <a:xfrm>
            <a:off x="457200" y="0"/>
            <a:ext cx="8229600" cy="1417638"/>
          </a:xfrm>
        </p:spPr>
        <p:txBody>
          <a:bodyPr/>
          <a:lstStyle/>
          <a:p>
            <a:r>
              <a:rPr lang="en-US" dirty="0" smtClean="0"/>
              <a:t>New Business</a:t>
            </a:r>
            <a:endParaRPr lang="en-US" dirty="0"/>
          </a:p>
        </p:txBody>
      </p:sp>
    </p:spTree>
    <p:extLst>
      <p:ext uri="{BB962C8B-B14F-4D97-AF65-F5344CB8AC3E}">
        <p14:creationId xmlns:p14="http://schemas.microsoft.com/office/powerpoint/2010/main" val="40424850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768" y="2338385"/>
            <a:ext cx="5224463" cy="2647952"/>
          </a:xfrm>
        </p:spPr>
        <p:txBody>
          <a:bodyPr>
            <a:normAutofit/>
          </a:bodyPr>
          <a:lstStyle/>
          <a:p>
            <a:pPr algn="ctr">
              <a:buNone/>
            </a:pPr>
            <a:r>
              <a:rPr lang="en-US" sz="15000" b="1" dirty="0" smtClean="0"/>
              <a:t>?</a:t>
            </a:r>
            <a:endParaRPr lang="en-US" sz="15000" b="1" dirty="0"/>
          </a:p>
        </p:txBody>
      </p:sp>
      <p:sp>
        <p:nvSpPr>
          <p:cNvPr id="4" name="Title 1"/>
          <p:cNvSpPr>
            <a:spLocks noGrp="1"/>
          </p:cNvSpPr>
          <p:nvPr>
            <p:ph type="title"/>
          </p:nvPr>
        </p:nvSpPr>
        <p:spPr>
          <a:xfrm>
            <a:off x="457200" y="0"/>
            <a:ext cx="8229600" cy="1417638"/>
          </a:xfrm>
        </p:spPr>
        <p:txBody>
          <a:bodyPr/>
          <a:lstStyle/>
          <a:p>
            <a:r>
              <a:rPr lang="en-US" dirty="0" smtClean="0"/>
              <a:t>Questions</a:t>
            </a:r>
            <a:endParaRPr lang="en-US" dirty="0"/>
          </a:p>
        </p:txBody>
      </p:sp>
    </p:spTree>
    <p:extLst>
      <p:ext uri="{BB962C8B-B14F-4D97-AF65-F5344CB8AC3E}">
        <p14:creationId xmlns:p14="http://schemas.microsoft.com/office/powerpoint/2010/main" val="20366976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2017/18 Board of Directors Slate</a:t>
            </a:r>
            <a:endParaRPr lang="en-US" dirty="0"/>
          </a:p>
        </p:txBody>
      </p:sp>
      <p:sp>
        <p:nvSpPr>
          <p:cNvPr id="5" name="Content Placeholder 4"/>
          <p:cNvSpPr>
            <a:spLocks noGrp="1"/>
          </p:cNvSpPr>
          <p:nvPr>
            <p:ph sz="half" idx="1"/>
          </p:nvPr>
        </p:nvSpPr>
        <p:spPr>
          <a:xfrm>
            <a:off x="457200" y="1271587"/>
            <a:ext cx="4038600" cy="4525963"/>
          </a:xfrm>
        </p:spPr>
        <p:txBody>
          <a:bodyPr>
            <a:normAutofit fontScale="92500" lnSpcReduction="10000"/>
          </a:bodyPr>
          <a:lstStyle/>
          <a:p>
            <a:pPr marL="0" indent="0" algn="ctr">
              <a:buNone/>
            </a:pPr>
            <a:r>
              <a:rPr lang="en-US" sz="1800" b="1" dirty="0" smtClean="0"/>
              <a:t>Executive </a:t>
            </a:r>
          </a:p>
          <a:p>
            <a:pPr fontAlgn="base"/>
            <a:r>
              <a:rPr lang="en-CA" sz="1800" dirty="0" smtClean="0"/>
              <a:t>Jeanette </a:t>
            </a:r>
            <a:r>
              <a:rPr lang="en-CA" sz="1800" dirty="0"/>
              <a:t>LeBlanc, </a:t>
            </a:r>
            <a:r>
              <a:rPr lang="en-CA" sz="1800" dirty="0" smtClean="0"/>
              <a:t>President</a:t>
            </a:r>
          </a:p>
          <a:p>
            <a:pPr fontAlgn="base"/>
            <a:r>
              <a:rPr lang="en-US" sz="1800" dirty="0" smtClean="0"/>
              <a:t>Vacant, Vice President</a:t>
            </a:r>
            <a:endParaRPr lang="en-CA" sz="1800" dirty="0"/>
          </a:p>
          <a:p>
            <a:pPr fontAlgn="base"/>
            <a:r>
              <a:rPr lang="en-CA" sz="1800" dirty="0" smtClean="0"/>
              <a:t>Sarah Parker, </a:t>
            </a:r>
            <a:r>
              <a:rPr lang="en-CA" sz="1800" dirty="0"/>
              <a:t>Past President</a:t>
            </a:r>
          </a:p>
          <a:p>
            <a:pPr fontAlgn="base"/>
            <a:r>
              <a:rPr lang="en-CA" sz="1800" dirty="0"/>
              <a:t>John Almond, Director, Finance</a:t>
            </a:r>
          </a:p>
          <a:p>
            <a:pPr fontAlgn="base"/>
            <a:r>
              <a:rPr lang="en-CA" sz="1800" dirty="0" smtClean="0"/>
              <a:t>Rebecca Kessler, </a:t>
            </a:r>
            <a:r>
              <a:rPr lang="en-CA" sz="1800" dirty="0"/>
              <a:t>Executive Director, Board Operations &amp; Administration</a:t>
            </a:r>
          </a:p>
          <a:p>
            <a:endParaRPr lang="en-US" dirty="0"/>
          </a:p>
        </p:txBody>
      </p:sp>
      <p:sp>
        <p:nvSpPr>
          <p:cNvPr id="6" name="Content Placeholder 5"/>
          <p:cNvSpPr>
            <a:spLocks noGrp="1"/>
          </p:cNvSpPr>
          <p:nvPr>
            <p:ph sz="half" idx="2"/>
          </p:nvPr>
        </p:nvSpPr>
        <p:spPr>
          <a:xfrm>
            <a:off x="4614864" y="1271588"/>
            <a:ext cx="4038600" cy="4525963"/>
          </a:xfrm>
        </p:spPr>
        <p:txBody>
          <a:bodyPr>
            <a:normAutofit fontScale="92500" lnSpcReduction="10000"/>
          </a:bodyPr>
          <a:lstStyle/>
          <a:p>
            <a:pPr marL="0" indent="0" algn="ctr">
              <a:buNone/>
            </a:pPr>
            <a:r>
              <a:rPr lang="en-US" sz="1800" b="1" dirty="0" smtClean="0"/>
              <a:t>Board Members </a:t>
            </a:r>
          </a:p>
          <a:p>
            <a:pPr fontAlgn="base"/>
            <a:r>
              <a:rPr lang="en-CA" sz="1800" dirty="0" smtClean="0"/>
              <a:t>Spencer Perry, </a:t>
            </a:r>
            <a:r>
              <a:rPr lang="en-CA" sz="1800" dirty="0"/>
              <a:t>Director, Member Services</a:t>
            </a:r>
          </a:p>
          <a:p>
            <a:pPr fontAlgn="base"/>
            <a:r>
              <a:rPr lang="en-CA" sz="1800" dirty="0"/>
              <a:t>Bradley </a:t>
            </a:r>
            <a:r>
              <a:rPr lang="en-CA" sz="1800" dirty="0" err="1" smtClean="0"/>
              <a:t>Tollefsen</a:t>
            </a:r>
            <a:r>
              <a:rPr lang="en-CA" sz="1800" dirty="0"/>
              <a:t>, Director, </a:t>
            </a:r>
            <a:br>
              <a:rPr lang="en-CA" sz="1800" dirty="0"/>
            </a:br>
            <a:r>
              <a:rPr lang="en-CA" sz="1800" dirty="0"/>
              <a:t>Sponsorship &amp; Advertising </a:t>
            </a:r>
          </a:p>
          <a:p>
            <a:pPr fontAlgn="base"/>
            <a:r>
              <a:rPr lang="en-CA" sz="1800" dirty="0" smtClean="0"/>
              <a:t>Olga </a:t>
            </a:r>
            <a:r>
              <a:rPr lang="en-CA" sz="1800" dirty="0" err="1" smtClean="0"/>
              <a:t>Pazukha</a:t>
            </a:r>
            <a:r>
              <a:rPr lang="en-CA" sz="1800" dirty="0" smtClean="0"/>
              <a:t>, </a:t>
            </a:r>
            <a:r>
              <a:rPr lang="en-CA" sz="1800" dirty="0"/>
              <a:t>Director, Volunteer Services</a:t>
            </a:r>
          </a:p>
          <a:p>
            <a:pPr fontAlgn="base"/>
            <a:r>
              <a:rPr lang="en-CA" sz="1800" dirty="0" smtClean="0"/>
              <a:t>Gemma Lawrence, Director,</a:t>
            </a:r>
            <a:endParaRPr lang="en-CA" sz="1800" dirty="0"/>
          </a:p>
          <a:p>
            <a:r>
              <a:rPr lang="en-CA" sz="1800" dirty="0" smtClean="0"/>
              <a:t>Marketing </a:t>
            </a:r>
            <a:r>
              <a:rPr lang="en-CA" sz="1800" dirty="0"/>
              <a:t>&amp; </a:t>
            </a:r>
            <a:r>
              <a:rPr lang="en-CA" sz="1800" dirty="0" smtClean="0"/>
              <a:t>Communications</a:t>
            </a:r>
            <a:endParaRPr lang="en-CA" sz="1800" dirty="0"/>
          </a:p>
          <a:p>
            <a:pPr fontAlgn="base"/>
            <a:r>
              <a:rPr lang="en-CA" sz="1800" dirty="0" smtClean="0"/>
              <a:t>Jessica Roberts-Farina, Director, Student &amp; New Communicator Services</a:t>
            </a:r>
            <a:endParaRPr lang="en-CA" sz="1800" dirty="0"/>
          </a:p>
          <a:p>
            <a:pPr fontAlgn="base"/>
            <a:r>
              <a:rPr lang="en-CA" sz="1800" dirty="0" smtClean="0"/>
              <a:t>Christine </a:t>
            </a:r>
            <a:r>
              <a:rPr lang="en-CA" sz="1800" dirty="0" err="1" smtClean="0"/>
              <a:t>Ackerley</a:t>
            </a:r>
            <a:r>
              <a:rPr lang="en-CA" sz="1800" dirty="0" smtClean="0"/>
              <a:t>, </a:t>
            </a:r>
            <a:r>
              <a:rPr lang="en-CA" sz="1800" dirty="0"/>
              <a:t>Director, </a:t>
            </a:r>
            <a:r>
              <a:rPr lang="en-CA" sz="1800" dirty="0" smtClean="0"/>
              <a:t>Events </a:t>
            </a:r>
          </a:p>
          <a:p>
            <a:r>
              <a:rPr lang="en-US" sz="1800" dirty="0" err="1" smtClean="0"/>
              <a:t>Denisa</a:t>
            </a:r>
            <a:r>
              <a:rPr lang="en-US" sz="1800" dirty="0" smtClean="0"/>
              <a:t> </a:t>
            </a:r>
            <a:r>
              <a:rPr lang="en-US" sz="1800" dirty="0" err="1" smtClean="0"/>
              <a:t>Orlandea</a:t>
            </a:r>
            <a:r>
              <a:rPr lang="en-US" sz="1800" dirty="0" smtClean="0"/>
              <a:t>, Director, Career Development</a:t>
            </a:r>
          </a:p>
          <a:p>
            <a:r>
              <a:rPr lang="en-US" sz="1800" dirty="0" smtClean="0"/>
              <a:t>Amanda </a:t>
            </a:r>
            <a:r>
              <a:rPr lang="en-US" sz="1800" dirty="0" err="1" smtClean="0"/>
              <a:t>Dahler</a:t>
            </a:r>
            <a:r>
              <a:rPr lang="en-US" sz="1800" dirty="0" smtClean="0"/>
              <a:t>, Director, SIGs</a:t>
            </a:r>
            <a:endParaRPr lang="en-US" sz="1800" dirty="0"/>
          </a:p>
        </p:txBody>
      </p:sp>
    </p:spTree>
    <p:extLst>
      <p:ext uri="{BB962C8B-B14F-4D97-AF65-F5344CB8AC3E}">
        <p14:creationId xmlns:p14="http://schemas.microsoft.com/office/powerpoint/2010/main" val="36725254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2017/18 President</a:t>
            </a:r>
            <a:endParaRPr lang="en-US" dirty="0"/>
          </a:p>
        </p:txBody>
      </p:sp>
      <p:sp>
        <p:nvSpPr>
          <p:cNvPr id="3" name="Subtitle 2"/>
          <p:cNvSpPr>
            <a:spLocks noGrp="1"/>
          </p:cNvSpPr>
          <p:nvPr>
            <p:ph type="subTitle" idx="1"/>
          </p:nvPr>
        </p:nvSpPr>
        <p:spPr/>
        <p:txBody>
          <a:bodyPr>
            <a:normAutofit/>
          </a:bodyPr>
          <a:lstStyle/>
          <a:p>
            <a:r>
              <a:rPr lang="en-US" dirty="0" smtClean="0">
                <a:solidFill>
                  <a:schemeClr val="bg1"/>
                </a:solidFill>
              </a:rPr>
              <a:t>Jeanette LeBlanc</a:t>
            </a:r>
            <a:endParaRPr lang="en-US" dirty="0">
              <a:solidFill>
                <a:schemeClr val="bg1"/>
              </a:solidFill>
            </a:endParaRPr>
          </a:p>
        </p:txBody>
      </p:sp>
    </p:spTree>
    <p:extLst>
      <p:ext uri="{BB962C8B-B14F-4D97-AF65-F5344CB8AC3E}">
        <p14:creationId xmlns:p14="http://schemas.microsoft.com/office/powerpoint/2010/main" val="4219044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President’s Report</a:t>
            </a:r>
          </a:p>
        </p:txBody>
      </p:sp>
      <p:sp>
        <p:nvSpPr>
          <p:cNvPr id="3" name="Content Placeholder 2"/>
          <p:cNvSpPr>
            <a:spLocks noGrp="1"/>
          </p:cNvSpPr>
          <p:nvPr>
            <p:ph idx="1"/>
          </p:nvPr>
        </p:nvSpPr>
        <p:spPr/>
        <p:txBody>
          <a:bodyPr/>
          <a:lstStyle/>
          <a:p>
            <a:pPr marL="0" indent="0" algn="ctr">
              <a:buNone/>
            </a:pPr>
            <a:r>
              <a:rPr lang="en-US" dirty="0" smtClean="0"/>
              <a:t>Sarah Parker</a:t>
            </a:r>
            <a:endParaRPr lang="en-US" dirty="0"/>
          </a:p>
        </p:txBody>
      </p:sp>
    </p:spTree>
    <p:extLst>
      <p:ext uri="{BB962C8B-B14F-4D97-AF65-F5344CB8AC3E}">
        <p14:creationId xmlns:p14="http://schemas.microsoft.com/office/powerpoint/2010/main" val="3590580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Tree>
    <p:extLst>
      <p:ext uri="{BB962C8B-B14F-4D97-AF65-F5344CB8AC3E}">
        <p14:creationId xmlns:p14="http://schemas.microsoft.com/office/powerpoint/2010/main" val="3220014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Focus</a:t>
            </a:r>
            <a:endParaRPr lang="en-US" dirty="0"/>
          </a:p>
        </p:txBody>
      </p:sp>
      <p:sp>
        <p:nvSpPr>
          <p:cNvPr id="4" name="TextBox 3"/>
          <p:cNvSpPr txBox="1"/>
          <p:nvPr/>
        </p:nvSpPr>
        <p:spPr>
          <a:xfrm>
            <a:off x="1295400" y="1200912"/>
            <a:ext cx="6553200" cy="4524315"/>
          </a:xfrm>
          <a:prstGeom prst="rect">
            <a:avLst/>
          </a:prstGeom>
          <a:noFill/>
        </p:spPr>
        <p:txBody>
          <a:bodyPr wrap="square" rtlCol="0">
            <a:spAutoFit/>
          </a:bodyPr>
          <a:lstStyle/>
          <a:p>
            <a:pPr marL="514350" indent="-514350">
              <a:buFont typeface="Arial" panose="020B0604020202020204" pitchFamily="34" charset="0"/>
              <a:buChar char="•"/>
            </a:pPr>
            <a:r>
              <a:rPr lang="en-US" sz="3200" dirty="0">
                <a:solidFill>
                  <a:srgbClr val="FFFFFF"/>
                </a:solidFill>
                <a:latin typeface="Myriad Pro"/>
              </a:rPr>
              <a:t>Provide high-value, fulfilling experiences for volunteers</a:t>
            </a:r>
          </a:p>
          <a:p>
            <a:pPr marL="457200" indent="-457200">
              <a:buFont typeface="Arial" panose="020B0604020202020204" pitchFamily="34" charset="0"/>
              <a:buChar char="•"/>
            </a:pPr>
            <a:endParaRPr lang="en-US" sz="3200" baseline="30000" dirty="0">
              <a:solidFill>
                <a:srgbClr val="FFFFFF"/>
              </a:solidFill>
              <a:latin typeface="Myriad Pro"/>
            </a:endParaRPr>
          </a:p>
          <a:p>
            <a:pPr marL="514350" indent="-514350">
              <a:buFont typeface="Arial" panose="020B0604020202020204" pitchFamily="34" charset="0"/>
              <a:buChar char="•"/>
            </a:pPr>
            <a:r>
              <a:rPr lang="en-US" sz="3200" dirty="0">
                <a:solidFill>
                  <a:srgbClr val="FFFFFF"/>
                </a:solidFill>
                <a:latin typeface="Myriad Pro"/>
              </a:rPr>
              <a:t>Offer members valuable experiences</a:t>
            </a:r>
          </a:p>
          <a:p>
            <a:pPr marL="514350" indent="-514350">
              <a:buFont typeface="Arial" panose="020B0604020202020204" pitchFamily="34" charset="0"/>
              <a:buChar char="•"/>
            </a:pPr>
            <a:endParaRPr lang="en-US" sz="3200" baseline="30000" dirty="0">
              <a:solidFill>
                <a:srgbClr val="FFFFFF"/>
              </a:solidFill>
              <a:latin typeface="Myriad Pro"/>
            </a:endParaRPr>
          </a:p>
          <a:p>
            <a:pPr marL="514350" indent="-514350">
              <a:buFont typeface="Arial" panose="020B0604020202020204" pitchFamily="34" charset="0"/>
              <a:buChar char="•"/>
            </a:pPr>
            <a:r>
              <a:rPr lang="en-US" sz="3200" dirty="0">
                <a:solidFill>
                  <a:srgbClr val="FFFFFF"/>
                </a:solidFill>
                <a:latin typeface="Myriad Pro"/>
              </a:rPr>
              <a:t>Be a leader and innovator</a:t>
            </a:r>
          </a:p>
          <a:p>
            <a:pPr marL="514350" indent="-514350">
              <a:buFont typeface="Arial" panose="020B0604020202020204" pitchFamily="34" charset="0"/>
              <a:buChar char="•"/>
            </a:pPr>
            <a:endParaRPr lang="en-US" sz="3200" baseline="30000" dirty="0">
              <a:solidFill>
                <a:srgbClr val="FFFFFF"/>
              </a:solidFill>
              <a:latin typeface="Myriad Pro"/>
            </a:endParaRPr>
          </a:p>
          <a:p>
            <a:pPr marL="514350" indent="-514350">
              <a:buFont typeface="Arial" panose="020B0604020202020204" pitchFamily="34" charset="0"/>
              <a:buChar char="•"/>
            </a:pPr>
            <a:r>
              <a:rPr lang="en-US" sz="3200" dirty="0">
                <a:solidFill>
                  <a:srgbClr val="FFFFFF"/>
                </a:solidFill>
                <a:latin typeface="Myriad Pro"/>
              </a:rPr>
              <a:t>Sustain and evolve our operational effectiveness</a:t>
            </a:r>
            <a:endParaRPr lang="en-US" sz="3200" baseline="30000" dirty="0">
              <a:solidFill>
                <a:srgbClr val="FFFFFF"/>
              </a:solidFill>
              <a:latin typeface="Myriad Pro"/>
            </a:endParaRPr>
          </a:p>
        </p:txBody>
      </p:sp>
    </p:spTree>
    <p:extLst>
      <p:ext uri="{BB962C8B-B14F-4D97-AF65-F5344CB8AC3E}">
        <p14:creationId xmlns:p14="http://schemas.microsoft.com/office/powerpoint/2010/main" val="109720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Goals</a:t>
            </a:r>
            <a:endParaRPr lang="en-US" dirty="0"/>
          </a:p>
        </p:txBody>
      </p:sp>
      <p:sp>
        <p:nvSpPr>
          <p:cNvPr id="3" name="Content Placeholder 2"/>
          <p:cNvSpPr>
            <a:spLocks noGrp="1"/>
          </p:cNvSpPr>
          <p:nvPr>
            <p:ph idx="1"/>
          </p:nvPr>
        </p:nvSpPr>
        <p:spPr>
          <a:xfrm>
            <a:off x="457199" y="1600200"/>
            <a:ext cx="7903029" cy="4525963"/>
          </a:xfrm>
        </p:spPr>
        <p:txBody>
          <a:bodyPr>
            <a:normAutofit/>
          </a:bodyPr>
          <a:lstStyle/>
          <a:p>
            <a:pPr lvl="0" fontAlgn="base"/>
            <a:r>
              <a:rPr lang="en-US" dirty="0" smtClean="0"/>
              <a:t>Engage 20</a:t>
            </a:r>
            <a:r>
              <a:rPr lang="en-US" dirty="0"/>
              <a:t>% </a:t>
            </a:r>
            <a:r>
              <a:rPr lang="en-US" dirty="0" smtClean="0"/>
              <a:t>of our membership in volunteering</a:t>
            </a:r>
            <a:endParaRPr lang="en-US" dirty="0"/>
          </a:p>
          <a:p>
            <a:pPr lvl="0" fontAlgn="base"/>
            <a:r>
              <a:rPr lang="en-US" dirty="0" smtClean="0"/>
              <a:t>Sustain our membership at </a:t>
            </a:r>
            <a:r>
              <a:rPr lang="en-US" dirty="0" smtClean="0"/>
              <a:t>430 </a:t>
            </a:r>
            <a:r>
              <a:rPr lang="en-US" dirty="0" smtClean="0"/>
              <a:t>members</a:t>
            </a:r>
            <a:endParaRPr lang="en-US" dirty="0"/>
          </a:p>
          <a:p>
            <a:pPr lvl="0" fontAlgn="base"/>
            <a:r>
              <a:rPr lang="en-US" dirty="0" smtClean="0"/>
              <a:t>Sustain operational effectiveness by increasing revenue marginally while maintaining expense levels</a:t>
            </a:r>
            <a:endParaRPr lang="en-US" dirty="0"/>
          </a:p>
          <a:p>
            <a:endParaRPr lang="en-US" dirty="0"/>
          </a:p>
        </p:txBody>
      </p:sp>
    </p:spTree>
    <p:extLst>
      <p:ext uri="{BB962C8B-B14F-4D97-AF65-F5344CB8AC3E}">
        <p14:creationId xmlns:p14="http://schemas.microsoft.com/office/powerpoint/2010/main" val="3001902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normAutofit/>
          </a:bodyPr>
          <a:lstStyle/>
          <a:p>
            <a:r>
              <a:rPr lang="en-US" sz="3600" dirty="0" smtClean="0"/>
              <a:t>Volunteers: 14% (60 volunteers) </a:t>
            </a:r>
            <a:endParaRPr lang="en-US" sz="3600" dirty="0"/>
          </a:p>
          <a:p>
            <a:r>
              <a:rPr lang="en-US" sz="3600" dirty="0" smtClean="0"/>
              <a:t>Members: 415  </a:t>
            </a:r>
          </a:p>
          <a:p>
            <a:r>
              <a:rPr lang="en-US" sz="3600" dirty="0" smtClean="0"/>
              <a:t>Operational Effectiveness: Revenue increased… and so did expenses.</a:t>
            </a:r>
            <a:endParaRPr lang="en-US" sz="3600" dirty="0"/>
          </a:p>
        </p:txBody>
      </p:sp>
    </p:spTree>
    <p:extLst>
      <p:ext uri="{BB962C8B-B14F-4D97-AF65-F5344CB8AC3E}">
        <p14:creationId xmlns:p14="http://schemas.microsoft.com/office/powerpoint/2010/main" val="3718838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Highlights &amp; achievements</a:t>
            </a:r>
            <a:endParaRPr lang="en-US" dirty="0"/>
          </a:p>
        </p:txBody>
      </p:sp>
      <p:sp>
        <p:nvSpPr>
          <p:cNvPr id="3" name="Content Placeholder 2"/>
          <p:cNvSpPr>
            <a:spLocks noGrp="1"/>
          </p:cNvSpPr>
          <p:nvPr>
            <p:ph idx="1"/>
          </p:nvPr>
        </p:nvSpPr>
        <p:spPr>
          <a:xfrm>
            <a:off x="457200" y="1365071"/>
            <a:ext cx="8229600" cy="4525963"/>
          </a:xfrm>
        </p:spPr>
        <p:txBody>
          <a:bodyPr>
            <a:normAutofit fontScale="85000" lnSpcReduction="20000"/>
          </a:bodyPr>
          <a:lstStyle/>
          <a:p>
            <a:r>
              <a:rPr lang="en-US" dirty="0" smtClean="0"/>
              <a:t>Continued to see success with Special Interest Groups</a:t>
            </a:r>
          </a:p>
          <a:p>
            <a:r>
              <a:rPr lang="en-US" dirty="0" smtClean="0"/>
              <a:t>Hosted a New Communicators speed networking event with CPRS</a:t>
            </a:r>
          </a:p>
          <a:p>
            <a:r>
              <a:rPr lang="en-US" dirty="0" smtClean="0"/>
              <a:t>Grew Mentorship/Gift of Communications Program</a:t>
            </a:r>
          </a:p>
          <a:p>
            <a:r>
              <a:rPr lang="en-US" dirty="0" smtClean="0"/>
              <a:t>Offered the CMP exam to three participants in May</a:t>
            </a:r>
          </a:p>
          <a:p>
            <a:r>
              <a:rPr lang="en-US" dirty="0" smtClean="0"/>
              <a:t>Held largest Gold Quill Blue Ribbon Panel for the second time</a:t>
            </a:r>
          </a:p>
          <a:p>
            <a:r>
              <a:rPr lang="en-US" dirty="0" smtClean="0"/>
              <a:t>Continued to see strong sponsorship &amp; advertising gains</a:t>
            </a:r>
          </a:p>
        </p:txBody>
      </p:sp>
    </p:spTree>
    <p:extLst>
      <p:ext uri="{BB962C8B-B14F-4D97-AF65-F5344CB8AC3E}">
        <p14:creationId xmlns:p14="http://schemas.microsoft.com/office/powerpoint/2010/main" val="2872832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Highlights &amp; achievements</a:t>
            </a:r>
            <a:endParaRPr lang="en-US" dirty="0"/>
          </a:p>
        </p:txBody>
      </p:sp>
      <p:sp>
        <p:nvSpPr>
          <p:cNvPr id="3" name="Content Placeholder 2"/>
          <p:cNvSpPr>
            <a:spLocks noGrp="1"/>
          </p:cNvSpPr>
          <p:nvPr>
            <p:ph idx="1"/>
          </p:nvPr>
        </p:nvSpPr>
        <p:spPr>
          <a:xfrm>
            <a:off x="457200" y="1365071"/>
            <a:ext cx="8229600" cy="4525963"/>
          </a:xfrm>
        </p:spPr>
        <p:txBody>
          <a:bodyPr>
            <a:normAutofit lnSpcReduction="10000"/>
          </a:bodyPr>
          <a:lstStyle/>
          <a:p>
            <a:r>
              <a:rPr lang="en-US" dirty="0" smtClean="0"/>
              <a:t>Implemented refreshed Connect Newsletter</a:t>
            </a:r>
          </a:p>
          <a:p>
            <a:r>
              <a:rPr lang="en-US" dirty="0" smtClean="0"/>
              <a:t>Received </a:t>
            </a:r>
            <a:r>
              <a:rPr lang="en-US" dirty="0"/>
              <a:t>two Chapter Management Award (Excellence) for Financial Management and </a:t>
            </a:r>
            <a:r>
              <a:rPr lang="en-US" dirty="0" smtClean="0"/>
              <a:t>Sponsorship</a:t>
            </a:r>
          </a:p>
          <a:p>
            <a:r>
              <a:rPr lang="en-US" dirty="0" smtClean="0"/>
              <a:t>Built on partnership with CPRS</a:t>
            </a:r>
            <a:endParaRPr lang="en-US" dirty="0"/>
          </a:p>
          <a:p>
            <a:r>
              <a:rPr lang="en-US" dirty="0"/>
              <a:t>Successful signature storytelling event </a:t>
            </a:r>
            <a:endParaRPr lang="en-US" dirty="0" smtClean="0"/>
          </a:p>
          <a:p>
            <a:r>
              <a:rPr lang="en-US" dirty="0" smtClean="0"/>
              <a:t>Held </a:t>
            </a:r>
            <a:r>
              <a:rPr lang="en-US" dirty="0"/>
              <a:t>the Canada West Region ‘Dare to Lead’ Conference in May</a:t>
            </a:r>
          </a:p>
          <a:p>
            <a:endParaRPr lang="en-US" dirty="0"/>
          </a:p>
        </p:txBody>
      </p:sp>
    </p:spTree>
    <p:extLst>
      <p:ext uri="{BB962C8B-B14F-4D97-AF65-F5344CB8AC3E}">
        <p14:creationId xmlns:p14="http://schemas.microsoft.com/office/powerpoint/2010/main" val="2025310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lstStyle/>
          <a:p>
            <a:r>
              <a:rPr lang="en-US" dirty="0" smtClean="0"/>
              <a:t>Board transitions and vacancies</a:t>
            </a:r>
          </a:p>
          <a:p>
            <a:r>
              <a:rPr lang="en-US" dirty="0"/>
              <a:t>Scaling back on offerings due to low </a:t>
            </a:r>
            <a:r>
              <a:rPr lang="en-US" dirty="0" smtClean="0"/>
              <a:t>resources</a:t>
            </a:r>
          </a:p>
          <a:p>
            <a:r>
              <a:rPr lang="en-US" dirty="0" smtClean="0"/>
              <a:t>Volunteer recruitment</a:t>
            </a:r>
          </a:p>
          <a:p>
            <a:pPr marL="0" indent="0">
              <a:buNone/>
            </a:pPr>
            <a:endParaRPr lang="en-US" dirty="0"/>
          </a:p>
        </p:txBody>
      </p:sp>
    </p:spTree>
    <p:extLst>
      <p:ext uri="{BB962C8B-B14F-4D97-AF65-F5344CB8AC3E}">
        <p14:creationId xmlns:p14="http://schemas.microsoft.com/office/powerpoint/2010/main" val="3636588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Takeaways</a:t>
            </a:r>
            <a:endParaRPr lang="en-US" dirty="0"/>
          </a:p>
        </p:txBody>
      </p:sp>
      <p:sp>
        <p:nvSpPr>
          <p:cNvPr id="3" name="Content Placeholder 2"/>
          <p:cNvSpPr>
            <a:spLocks noGrp="1"/>
          </p:cNvSpPr>
          <p:nvPr>
            <p:ph idx="1"/>
          </p:nvPr>
        </p:nvSpPr>
        <p:spPr/>
        <p:txBody>
          <a:bodyPr/>
          <a:lstStyle/>
          <a:p>
            <a:r>
              <a:rPr lang="en-US" dirty="0" smtClean="0"/>
              <a:t>Focus </a:t>
            </a:r>
            <a:r>
              <a:rPr lang="en-US" dirty="0"/>
              <a:t>on what you can control</a:t>
            </a:r>
          </a:p>
          <a:p>
            <a:r>
              <a:rPr lang="en-US" dirty="0" smtClean="0"/>
              <a:t>Volunteers are vital</a:t>
            </a:r>
          </a:p>
          <a:p>
            <a:r>
              <a:rPr lang="en-US" dirty="0" smtClean="0"/>
              <a:t>Mix up the SIG and PD format</a:t>
            </a:r>
            <a:endParaRPr lang="en-US" dirty="0"/>
          </a:p>
          <a:p>
            <a:r>
              <a:rPr lang="en-US" dirty="0" smtClean="0"/>
              <a:t>Systems need to evolve with the changing landscape</a:t>
            </a:r>
            <a:endParaRPr lang="en-US" dirty="0"/>
          </a:p>
        </p:txBody>
      </p:sp>
    </p:spTree>
    <p:extLst>
      <p:ext uri="{BB962C8B-B14F-4D97-AF65-F5344CB8AC3E}">
        <p14:creationId xmlns:p14="http://schemas.microsoft.com/office/powerpoint/2010/main" val="1880499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1121</TotalTime>
  <Words>2701</Words>
  <Application>Microsoft Office PowerPoint</Application>
  <PresentationFormat>On-screen Show (4:3)</PresentationFormat>
  <Paragraphs>253</Paragraphs>
  <Slides>20</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Myriad Pro</vt:lpstr>
      <vt:lpstr>Office Theme</vt:lpstr>
      <vt:lpstr>Annual General Meeting</vt:lpstr>
      <vt:lpstr>President’s Report</vt:lpstr>
      <vt:lpstr>Our Focus</vt:lpstr>
      <vt:lpstr>Chapter Goals</vt:lpstr>
      <vt:lpstr>Results</vt:lpstr>
      <vt:lpstr>Highlights &amp; achievements</vt:lpstr>
      <vt:lpstr>Highlights &amp; achievements</vt:lpstr>
      <vt:lpstr>Challenges</vt:lpstr>
      <vt:lpstr>Takeaways</vt:lpstr>
      <vt:lpstr>Thank you</vt:lpstr>
      <vt:lpstr>Treasurer’s Report</vt:lpstr>
      <vt:lpstr>PowerPoint Presentation</vt:lpstr>
      <vt:lpstr>2016-2017 Year-end Results</vt:lpstr>
      <vt:lpstr>Highlights</vt:lpstr>
      <vt:lpstr>Annual Report Financials</vt:lpstr>
      <vt:lpstr>New Business</vt:lpstr>
      <vt:lpstr>Questions</vt:lpstr>
      <vt:lpstr>2017/18 Board of Directors Slate</vt:lpstr>
      <vt:lpstr>2017/18 President</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Odette Hidalgo</dc:creator>
  <cp:lastModifiedBy>Parker, Sarah</cp:lastModifiedBy>
  <cp:revision>90</cp:revision>
  <cp:lastPrinted>2016-06-14T18:33:30Z</cp:lastPrinted>
  <dcterms:created xsi:type="dcterms:W3CDTF">2016-06-07T18:45:39Z</dcterms:created>
  <dcterms:modified xsi:type="dcterms:W3CDTF">2017-06-21T21:53:04Z</dcterms:modified>
</cp:coreProperties>
</file>